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3" r:id="rId3"/>
    <p:sldId id="264" r:id="rId5"/>
    <p:sldId id="265" r:id="rId6"/>
    <p:sldId id="267" r:id="rId7"/>
    <p:sldId id="269" r:id="rId8"/>
    <p:sldId id="256" r:id="rId9"/>
    <p:sldId id="257" r:id="rId10"/>
    <p:sldId id="258" r:id="rId11"/>
    <p:sldId id="268" r:id="rId12"/>
    <p:sldId id="261" r:id="rId13"/>
    <p:sldId id="260" r:id="rId14"/>
    <p:sldId id="266" r:id="rId15"/>
  </p:sldIdLst>
  <p:sldSz cx="6858000" cy="9144000" type="screen4x3"/>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C477"/>
    <a:srgbClr val="671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57" d="100"/>
          <a:sy n="57" d="100"/>
        </p:scale>
        <p:origin x="2602" y="43"/>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1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024313" y="0"/>
            <a:ext cx="3078162" cy="511175"/>
          </a:xfrm>
          <a:prstGeom prst="rect">
            <a:avLst/>
          </a:prstGeom>
        </p:spPr>
        <p:txBody>
          <a:bodyPr vert="horz" lIns="91440" tIns="45720" rIns="91440" bIns="45720" rtlCol="0"/>
          <a:lstStyle>
            <a:lvl1pPr algn="r">
              <a:defRPr sz="1200"/>
            </a:lvl1pPr>
          </a:lstStyle>
          <a:p>
            <a:fld id="{5B9E9BBC-F229-49F1-A44F-4CCCFEB4E3A1}" type="datetimeFigureOut">
              <a:rPr lang="en-US" smtClean="0"/>
            </a:fld>
            <a:endParaRPr lang="en-IN"/>
          </a:p>
        </p:txBody>
      </p:sp>
      <p:sp>
        <p:nvSpPr>
          <p:cNvPr id="4" name="Slide Image Placeholder 3"/>
          <p:cNvSpPr>
            <a:spLocks noGrp="1" noRot="1" noChangeAspect="1"/>
          </p:cNvSpPr>
          <p:nvPr>
            <p:ph type="sldImg" idx="2"/>
          </p:nvPr>
        </p:nvSpPr>
        <p:spPr>
          <a:xfrm>
            <a:off x="2112963" y="768350"/>
            <a:ext cx="2878137" cy="38369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11200" y="4860925"/>
            <a:ext cx="5683250" cy="4605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9721850"/>
            <a:ext cx="3078163" cy="511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024313" y="9721850"/>
            <a:ext cx="3078162" cy="511175"/>
          </a:xfrm>
          <a:prstGeom prst="rect">
            <a:avLst/>
          </a:prstGeom>
        </p:spPr>
        <p:txBody>
          <a:bodyPr vert="horz" lIns="91440" tIns="45720" rIns="91440" bIns="45720" rtlCol="0" anchor="b"/>
          <a:lstStyle>
            <a:lvl1pPr algn="r">
              <a:defRPr sz="1200"/>
            </a:lvl1pPr>
          </a:lstStyle>
          <a:p>
            <a:fld id="{6E419BB6-1607-4366-A045-2917F17B1DEA}"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6E419BB6-1607-4366-A045-2917F17B1DEA}"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6E419BB6-1607-4366-A045-2917F17B1DEA}"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75"/>
            <a:ext cx="5829300" cy="1960034"/>
          </a:xfrm>
        </p:spPr>
        <p:txBody>
          <a:bodyPr/>
          <a:lstStyle/>
          <a:p>
            <a:r>
              <a:rPr lang="en-US"/>
              <a:t>Click to edit Master title style</a:t>
            </a:r>
            <a:endParaRPr lang="en-IN"/>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BDBE88C-5096-4B87-96AF-C94617CE5338}" type="datetimeFigureOut">
              <a:rPr lang="en-US"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BDBE88C-5096-4B87-96AF-C94617CE5338}" type="datetimeFigureOut">
              <a:rPr lang="en-US"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93"/>
            <a:ext cx="1543050" cy="7802034"/>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342900" y="366193"/>
            <a:ext cx="4514850" cy="780203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BDBE88C-5096-4B87-96AF-C94617CE5338}" type="datetimeFigureOut">
              <a:rPr lang="en-US"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BDBE88C-5096-4B87-96AF-C94617CE5338}" type="datetimeFigureOut">
              <a:rPr lang="en-US"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74"/>
            <a:ext cx="5829300" cy="1816100"/>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541735" y="3875626"/>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BDBE88C-5096-4B87-96AF-C94617CE5338}" type="datetimeFigureOut">
              <a:rPr lang="en-US" smtClean="0"/>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342900" y="2133609"/>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3486150" y="2133609"/>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8BDBE88C-5096-4B87-96AF-C94617CE5338}" type="datetimeFigureOut">
              <a:rPr lang="en-US"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342903"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42903"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3483774"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3483774"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8BDBE88C-5096-4B87-96AF-C94617CE5338}" type="datetimeFigureOut">
              <a:rPr lang="en-US" smtClean="0"/>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BDBE88C-5096-4B87-96AF-C94617CE5338}" type="datetimeFigureOut">
              <a:rPr lang="en-US" smtClean="0"/>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BE88C-5096-4B87-96AF-C94617CE5338}" type="datetimeFigureOut">
              <a:rPr lang="en-US" smtClean="0"/>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4" y="364066"/>
            <a:ext cx="2256235" cy="154940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2681289" y="364075"/>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342904" y="1913473"/>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BDBE88C-5096-4B87-96AF-C94617CE5338}" type="datetimeFigureOut">
              <a:rPr lang="en-US"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2"/>
            <a:ext cx="4114800" cy="755651"/>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344216" y="817034"/>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344216" y="7156453"/>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BDBE88C-5096-4B87-96AF-C94617CE5338}" type="datetimeFigureOut">
              <a:rPr lang="en-US" smtClean="0"/>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C424C86-79E7-4F66-AB63-3FF28D573A1C}" type="slidenum">
              <a:rPr lang="en-IN" smtClean="0"/>
            </a:fld>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342900" y="2133609"/>
            <a:ext cx="6172200" cy="603461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342900" y="8475142"/>
            <a:ext cx="1600200" cy="486834"/>
          </a:xfrm>
          <a:prstGeom prst="rect">
            <a:avLst/>
          </a:prstGeom>
        </p:spPr>
        <p:txBody>
          <a:bodyPr vert="horz" lIns="91440" tIns="45720" rIns="91440" bIns="45720" rtlCol="0" anchor="ctr"/>
          <a:lstStyle>
            <a:lvl1pPr algn="l">
              <a:defRPr sz="1200">
                <a:solidFill>
                  <a:schemeClr val="tx1">
                    <a:tint val="75000"/>
                  </a:schemeClr>
                </a:solidFill>
              </a:defRPr>
            </a:lvl1pPr>
          </a:lstStyle>
          <a:p>
            <a:fld id="{8BDBE88C-5096-4B87-96AF-C94617CE5338}" type="datetimeFigureOut">
              <a:rPr lang="en-US" smtClean="0"/>
            </a:fld>
            <a:endParaRPr lang="en-IN" dirty="0"/>
          </a:p>
        </p:txBody>
      </p:sp>
      <p:sp>
        <p:nvSpPr>
          <p:cNvPr id="5" name="Footer Placeholder 4"/>
          <p:cNvSpPr>
            <a:spLocks noGrp="1"/>
          </p:cNvSpPr>
          <p:nvPr>
            <p:ph type="ftr" sz="quarter" idx="3"/>
          </p:nvPr>
        </p:nvSpPr>
        <p:spPr>
          <a:xfrm>
            <a:off x="2343150" y="8475142"/>
            <a:ext cx="2171700" cy="48683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4914900" y="8475142"/>
            <a:ext cx="1600200" cy="486834"/>
          </a:xfrm>
          <a:prstGeom prst="rect">
            <a:avLst/>
          </a:prstGeom>
        </p:spPr>
        <p:txBody>
          <a:bodyPr vert="horz" lIns="91440" tIns="45720" rIns="91440" bIns="45720" rtlCol="0" anchor="ctr"/>
          <a:lstStyle>
            <a:lvl1pPr algn="r">
              <a:defRPr sz="1200">
                <a:solidFill>
                  <a:schemeClr val="tx1">
                    <a:tint val="75000"/>
                  </a:schemeClr>
                </a:solidFill>
              </a:defRPr>
            </a:lvl1pPr>
          </a:lstStyle>
          <a:p>
            <a:fld id="{DC424C86-79E7-4F66-AB63-3FF28D573A1C}" type="slidenum">
              <a:rPr lang="en-IN" smtClean="0"/>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notesSlide" Target="../notesSlides/notesSlide1.xml"/><Relationship Id="rId11" Type="http://schemas.openxmlformats.org/officeDocument/2006/relationships/slideLayout" Target="../slideLayouts/slideLayout2.xml"/><Relationship Id="rId10" Type="http://schemas.openxmlformats.org/officeDocument/2006/relationships/image" Target="../media/image10.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6.jpe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39.png"/></Relationships>
</file>

<file path=ppt/slides/_rels/slide12.xml.rels><?xml version="1.0" encoding="UTF-8" standalone="yes"?>
<Relationships xmlns="http://schemas.openxmlformats.org/package/2006/relationships"><Relationship Id="rId9" Type="http://schemas.openxmlformats.org/officeDocument/2006/relationships/image" Target="../media/image48.jpeg"/><Relationship Id="rId8" Type="http://schemas.openxmlformats.org/officeDocument/2006/relationships/image" Target="../media/image47.jpe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 Id="rId3" Type="http://schemas.openxmlformats.org/officeDocument/2006/relationships/image" Target="../media/image42.png"/><Relationship Id="rId22" Type="http://schemas.openxmlformats.org/officeDocument/2006/relationships/slideLayout" Target="../slideLayouts/slideLayout7.xml"/><Relationship Id="rId21" Type="http://schemas.openxmlformats.org/officeDocument/2006/relationships/image" Target="../media/image60.png"/><Relationship Id="rId20" Type="http://schemas.openxmlformats.org/officeDocument/2006/relationships/image" Target="../media/image59.png"/><Relationship Id="rId2" Type="http://schemas.openxmlformats.org/officeDocument/2006/relationships/image" Target="../media/image41.png"/><Relationship Id="rId19" Type="http://schemas.openxmlformats.org/officeDocument/2006/relationships/image" Target="../media/image58.png"/><Relationship Id="rId18" Type="http://schemas.openxmlformats.org/officeDocument/2006/relationships/image" Target="../media/image57.png"/><Relationship Id="rId17" Type="http://schemas.openxmlformats.org/officeDocument/2006/relationships/image" Target="../media/image56.png"/><Relationship Id="rId16" Type="http://schemas.openxmlformats.org/officeDocument/2006/relationships/image" Target="../media/image55.png"/><Relationship Id="rId15" Type="http://schemas.openxmlformats.org/officeDocument/2006/relationships/image" Target="../media/image54.jpeg"/><Relationship Id="rId14" Type="http://schemas.openxmlformats.org/officeDocument/2006/relationships/image" Target="../media/image53.jpeg"/><Relationship Id="rId13" Type="http://schemas.openxmlformats.org/officeDocument/2006/relationships/image" Target="../media/image52.png"/><Relationship Id="rId12" Type="http://schemas.openxmlformats.org/officeDocument/2006/relationships/image" Target="../media/image51.jpeg"/><Relationship Id="rId11" Type="http://schemas.openxmlformats.org/officeDocument/2006/relationships/image" Target="../media/image50.png"/><Relationship Id="rId10" Type="http://schemas.openxmlformats.org/officeDocument/2006/relationships/image" Target="../media/image49.jpe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image14.wdp"/><Relationship Id="rId3" Type="http://schemas.openxmlformats.org/officeDocument/2006/relationships/image" Target="../media/image13.png"/><Relationship Id="rId2" Type="http://schemas.openxmlformats.org/officeDocument/2006/relationships/image" Target="../media/image12.png"/><Relationship Id="rId14" Type="http://schemas.openxmlformats.org/officeDocument/2006/relationships/notesSlide" Target="../notesSlides/notesSlide2.xml"/><Relationship Id="rId13" Type="http://schemas.openxmlformats.org/officeDocument/2006/relationships/slideLayout" Target="../slideLayouts/slideLayout2.xml"/><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6.jpe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 Id="rId3" Type="http://schemas.openxmlformats.org/officeDocument/2006/relationships/image" Target="../media/image30.png"/><Relationship Id="rId2" Type="http://schemas.microsoft.com/office/2007/relationships/hdphoto" Target="../media/image14.wdp"/><Relationship Id="rId1" Type="http://schemas.openxmlformats.org/officeDocument/2006/relationships/image" Target="../media/image29.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6.jpe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3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jpe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08277" y="5654794"/>
            <a:ext cx="4071966" cy="1828193"/>
          </a:xfrm>
          <a:prstGeom prst="rect">
            <a:avLst/>
          </a:prstGeom>
          <a:noFill/>
        </p:spPr>
        <p:txBody>
          <a:bodyPr wrap="square" rtlCol="0">
            <a:spAutoFit/>
          </a:bodyPr>
          <a:lstStyle/>
          <a:p>
            <a:pPr marL="12700">
              <a:lnSpc>
                <a:spcPct val="100000"/>
              </a:lnSpc>
              <a:spcBef>
                <a:spcPts val="95"/>
              </a:spcBef>
            </a:pPr>
            <a:r>
              <a:rPr lang="en-IN" sz="1600" spc="-5" dirty="0">
                <a:latin typeface="Arial Black" panose="020B0A04020102020204"/>
                <a:cs typeface="Arial Black" panose="020B0A04020102020204"/>
              </a:rPr>
              <a:t>CONTACT US </a:t>
            </a:r>
            <a:r>
              <a:rPr lang="en-IN" sz="1200" spc="-5" dirty="0">
                <a:latin typeface="Arial Black" panose="020B0A04020102020204"/>
                <a:cs typeface="Arial Black" panose="020B0A04020102020204"/>
              </a:rPr>
              <a:t>:</a:t>
            </a:r>
            <a:endParaRPr lang="en-IN" sz="1200" dirty="0">
              <a:latin typeface="Arial Black" panose="020B0A04020102020204"/>
              <a:cs typeface="Arial Black" panose="020B0A04020102020204"/>
            </a:endParaRPr>
          </a:p>
          <a:p>
            <a:pPr>
              <a:lnSpc>
                <a:spcPct val="100000"/>
              </a:lnSpc>
              <a:spcBef>
                <a:spcPts val="35"/>
              </a:spcBef>
            </a:pPr>
            <a:endParaRPr lang="en-IN" sz="1200" dirty="0">
              <a:latin typeface="Arial Black" panose="020B0A04020102020204"/>
              <a:cs typeface="Arial Black" panose="020B0A04020102020204"/>
            </a:endParaRPr>
          </a:p>
          <a:p>
            <a:pPr marL="24130" marR="59690">
              <a:lnSpc>
                <a:spcPct val="145000"/>
              </a:lnSpc>
            </a:pPr>
            <a:r>
              <a:rPr lang="en-IN" sz="1200" spc="-70" dirty="0">
                <a:solidFill>
                  <a:srgbClr val="505254"/>
                </a:solidFill>
                <a:latin typeface="Arial Black" panose="020B0A04020102020204"/>
                <a:cs typeface="Arial Black" panose="020B0A04020102020204"/>
              </a:rPr>
              <a:t>PHUGE INDUSTRIAL HUB, NEAR MAGZINE CIRCLE, BHOSARI,</a:t>
            </a:r>
            <a:r>
              <a:rPr lang="en-IN" sz="1200" spc="-65" dirty="0">
                <a:solidFill>
                  <a:srgbClr val="505254"/>
                </a:solidFill>
                <a:latin typeface="Arial Black" panose="020B0A04020102020204"/>
                <a:cs typeface="Arial Black" panose="020B0A04020102020204"/>
              </a:rPr>
              <a:t> PUNE </a:t>
            </a:r>
            <a:r>
              <a:rPr lang="en-IN" sz="1200" spc="-30" dirty="0">
                <a:solidFill>
                  <a:srgbClr val="505254"/>
                </a:solidFill>
                <a:latin typeface="Arial Black" panose="020B0A04020102020204"/>
                <a:cs typeface="Arial Black" panose="020B0A04020102020204"/>
              </a:rPr>
              <a:t>-  </a:t>
            </a:r>
            <a:r>
              <a:rPr lang="en-IN" sz="1200" spc="-60" dirty="0">
                <a:solidFill>
                  <a:srgbClr val="505254"/>
                </a:solidFill>
                <a:latin typeface="Arial Black" panose="020B0A04020102020204"/>
                <a:cs typeface="Arial Black" panose="020B0A04020102020204"/>
              </a:rPr>
              <a:t>411039</a:t>
            </a:r>
            <a:endParaRPr lang="en-IN" sz="1200" dirty="0">
              <a:latin typeface="Arial Black" panose="020B0A04020102020204"/>
              <a:cs typeface="Arial Black" panose="020B0A04020102020204"/>
            </a:endParaRPr>
          </a:p>
          <a:p>
            <a:pPr marL="26035">
              <a:lnSpc>
                <a:spcPct val="100000"/>
              </a:lnSpc>
              <a:spcBef>
                <a:spcPts val="430"/>
              </a:spcBef>
            </a:pPr>
            <a:r>
              <a:rPr lang="en-IN" sz="1200" dirty="0">
                <a:solidFill>
                  <a:srgbClr val="505254"/>
                </a:solidFill>
                <a:latin typeface="Arial Black" panose="020B0A04020102020204"/>
                <a:cs typeface="Arial Black" panose="020B0A04020102020204"/>
              </a:rPr>
              <a:t>MOB.NO.:</a:t>
            </a:r>
            <a:r>
              <a:rPr lang="en-IN" sz="1200" spc="-15" dirty="0">
                <a:solidFill>
                  <a:srgbClr val="505254"/>
                </a:solidFill>
                <a:latin typeface="Arial Black" panose="020B0A04020102020204"/>
                <a:cs typeface="Arial Black" panose="020B0A04020102020204"/>
              </a:rPr>
              <a:t> 8308830595/ 9763419537 </a:t>
            </a:r>
            <a:endParaRPr lang="en-IN" sz="1200" spc="-15" dirty="0">
              <a:solidFill>
                <a:srgbClr val="505254"/>
              </a:solidFill>
              <a:latin typeface="Arial Black" panose="020B0A04020102020204"/>
              <a:cs typeface="Arial Black" panose="020B0A04020102020204"/>
            </a:endParaRPr>
          </a:p>
          <a:p>
            <a:pPr marL="26035">
              <a:lnSpc>
                <a:spcPct val="100000"/>
              </a:lnSpc>
              <a:spcBef>
                <a:spcPts val="430"/>
              </a:spcBef>
            </a:pPr>
            <a:r>
              <a:rPr lang="en-IN" sz="1200" spc="-20" dirty="0">
                <a:solidFill>
                  <a:srgbClr val="505254"/>
                </a:solidFill>
                <a:latin typeface="Arial Black" panose="020B0A04020102020204"/>
                <a:cs typeface="Arial Black" panose="020B0A04020102020204"/>
              </a:rPr>
              <a:t>EMAIL:</a:t>
            </a:r>
            <a:r>
              <a:rPr lang="en-IN" sz="1200" spc="-55" dirty="0">
                <a:solidFill>
                  <a:srgbClr val="505254"/>
                </a:solidFill>
                <a:latin typeface="Arial Black" panose="020B0A04020102020204"/>
                <a:cs typeface="Arial Black" panose="020B0A04020102020204"/>
              </a:rPr>
              <a:t> </a:t>
            </a:r>
            <a:r>
              <a:rPr lang="en-IN" sz="1400" spc="-30" dirty="0">
                <a:solidFill>
                  <a:srgbClr val="505254"/>
                </a:solidFill>
                <a:latin typeface="Arial Black" panose="020B0A04020102020204"/>
                <a:cs typeface="Arial Black" panose="020B0A04020102020204"/>
              </a:rPr>
              <a:t>info@infinitygrp.co.in</a:t>
            </a:r>
            <a:endParaRPr lang="en-IN" sz="1200" spc="-30" dirty="0">
              <a:solidFill>
                <a:srgbClr val="505254"/>
              </a:solidFill>
              <a:latin typeface="Arial Black" panose="020B0A04020102020204"/>
              <a:cs typeface="Arial Black" panose="020B0A04020102020204"/>
            </a:endParaRPr>
          </a:p>
          <a:p>
            <a:pPr marL="26035">
              <a:lnSpc>
                <a:spcPct val="100000"/>
              </a:lnSpc>
              <a:spcBef>
                <a:spcPts val="435"/>
              </a:spcBef>
            </a:pPr>
            <a:r>
              <a:rPr lang="en-IN" sz="1200" spc="-30" dirty="0">
                <a:solidFill>
                  <a:srgbClr val="505254"/>
                </a:solidFill>
                <a:latin typeface="Arial Black" panose="020B0A04020102020204"/>
                <a:cs typeface="Arial Black" panose="020B0A04020102020204"/>
              </a:rPr>
              <a:t>WEBSITE </a:t>
            </a:r>
            <a:r>
              <a:rPr lang="en-IN" sz="1400" spc="-30" dirty="0">
                <a:solidFill>
                  <a:srgbClr val="505254"/>
                </a:solidFill>
                <a:latin typeface="Arial Black" panose="020B0A04020102020204"/>
                <a:cs typeface="Arial Black" panose="020B0A04020102020204"/>
              </a:rPr>
              <a:t>: www.infinitygrp.co.in</a:t>
            </a:r>
            <a:endParaRPr lang="en-IN" sz="1200" dirty="0">
              <a:latin typeface="Arial Black" panose="020B0A04020102020204"/>
              <a:cs typeface="Arial Black" panose="020B0A04020102020204"/>
            </a:endParaRPr>
          </a:p>
        </p:txBody>
      </p:sp>
      <p:pic>
        <p:nvPicPr>
          <p:cNvPr id="13" name="Picture 12" descr="pngtree-creative-environmental-protection-background-material-template-image_125668.jpg"/>
          <p:cNvPicPr>
            <a:picLocks noChangeAspect="1"/>
          </p:cNvPicPr>
          <p:nvPr/>
        </p:nvPicPr>
        <p:blipFill>
          <a:blip r:embed="rId1"/>
          <a:stretch>
            <a:fillRect/>
          </a:stretch>
        </p:blipFill>
        <p:spPr>
          <a:xfrm>
            <a:off x="0" y="2000232"/>
            <a:ext cx="6858000" cy="3357586"/>
          </a:xfrm>
          <a:prstGeom prst="rect">
            <a:avLst/>
          </a:prstGeom>
        </p:spPr>
      </p:pic>
      <p:sp>
        <p:nvSpPr>
          <p:cNvPr id="18" name="TextBox 17"/>
          <p:cNvSpPr txBox="1"/>
          <p:nvPr/>
        </p:nvSpPr>
        <p:spPr>
          <a:xfrm>
            <a:off x="1609328" y="2417315"/>
            <a:ext cx="3857652" cy="1508105"/>
          </a:xfrm>
          <a:prstGeom prst="rect">
            <a:avLst/>
          </a:prstGeom>
          <a:noFill/>
        </p:spPr>
        <p:txBody>
          <a:bodyPr wrap="square" rtlCol="0">
            <a:spAutoFit/>
          </a:bodyPr>
          <a:lstStyle/>
          <a:p>
            <a:r>
              <a:rPr lang="en-IN" sz="2000" b="1" dirty="0"/>
              <a:t> </a:t>
            </a:r>
            <a:r>
              <a:rPr lang="en-IN" sz="2000" b="1" u="sng" dirty="0"/>
              <a:t>MISSION</a:t>
            </a:r>
            <a:endParaRPr lang="en-IN" sz="2000" b="1" u="sng" dirty="0"/>
          </a:p>
          <a:p>
            <a:r>
              <a:rPr lang="en-IN" sz="3200" b="1" dirty="0">
                <a:solidFill>
                  <a:srgbClr val="00B050"/>
                </a:solidFill>
              </a:rPr>
              <a:t>GREEN INDIA  </a:t>
            </a:r>
            <a:r>
              <a:rPr lang="en-IN" sz="4000" b="1" dirty="0">
                <a:solidFill>
                  <a:srgbClr val="00B050"/>
                </a:solidFill>
              </a:rPr>
              <a:t>CLEAN INDIA</a:t>
            </a:r>
            <a:endParaRPr lang="en-IN" sz="4000" b="1" dirty="0">
              <a:solidFill>
                <a:srgbClr val="00B050"/>
              </a:solidFill>
            </a:endParaRPr>
          </a:p>
        </p:txBody>
      </p:sp>
      <p:pic>
        <p:nvPicPr>
          <p:cNvPr id="1026" name="Picture 2"/>
          <p:cNvPicPr>
            <a:picLocks noChangeAspect="1" noChangeArrowheads="1"/>
          </p:cNvPicPr>
          <p:nvPr/>
        </p:nvPicPr>
        <p:blipFill>
          <a:blip r:embed="rId2"/>
          <a:srcRect/>
          <a:stretch>
            <a:fillRect/>
          </a:stretch>
        </p:blipFill>
        <p:spPr bwMode="auto">
          <a:xfrm>
            <a:off x="-2028" y="5804194"/>
            <a:ext cx="6858064" cy="3357586"/>
          </a:xfrm>
          <a:prstGeom prst="rect">
            <a:avLst/>
          </a:prstGeom>
          <a:noFill/>
          <a:ln w="9525">
            <a:noFill/>
            <a:miter lim="800000"/>
            <a:headEnd/>
            <a:tailEnd/>
          </a:ln>
          <a:effectLst/>
        </p:spPr>
      </p:pic>
      <p:sp>
        <p:nvSpPr>
          <p:cNvPr id="23" name="TextBox 22"/>
          <p:cNvSpPr txBox="1"/>
          <p:nvPr/>
        </p:nvSpPr>
        <p:spPr>
          <a:xfrm>
            <a:off x="0" y="1500166"/>
            <a:ext cx="4357694" cy="400110"/>
          </a:xfrm>
          <a:prstGeom prst="rect">
            <a:avLst/>
          </a:prstGeom>
          <a:solidFill>
            <a:srgbClr val="48C477"/>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IN" sz="2000" b="1"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IN" sz="20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WE MINIMIZE YOUR EFFORTS</a:t>
            </a:r>
            <a:endParaRPr lang="en-IN" sz="2000" i="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0337" y="4554344"/>
            <a:ext cx="1044243" cy="47628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1617" y="7720845"/>
            <a:ext cx="476289" cy="329874"/>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6144" y="7723733"/>
            <a:ext cx="369332" cy="369332"/>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6416" t="6582" r="16899" b="6160"/>
          <a:stretch>
            <a:fillRect/>
          </a:stretch>
        </p:blipFill>
        <p:spPr>
          <a:xfrm>
            <a:off x="5145965" y="7720845"/>
            <a:ext cx="369332" cy="362455"/>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190" y="517336"/>
            <a:ext cx="767554" cy="759641"/>
          </a:xfrm>
          <a:prstGeom prst="rect">
            <a:avLst/>
          </a:prstGeom>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l="6540" t="5972" r="6540" b="10133"/>
          <a:stretch>
            <a:fillRect/>
          </a:stretch>
        </p:blipFill>
        <p:spPr>
          <a:xfrm>
            <a:off x="1431014" y="6901667"/>
            <a:ext cx="708769" cy="722576"/>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6669" y="501853"/>
            <a:ext cx="1785926" cy="775124"/>
          </a:xfrm>
          <a:prstGeom prst="rect">
            <a:avLst/>
          </a:prstGeom>
        </p:spPr>
      </p:pic>
      <p:pic>
        <p:nvPicPr>
          <p:cNvPr id="4" name="Picture 3"/>
          <p:cNvPicPr>
            <a:picLocks noChangeAspect="1"/>
          </p:cNvPicPr>
          <p:nvPr/>
        </p:nvPicPr>
        <p:blipFill>
          <a:blip r:embed="rId10"/>
          <a:stretch>
            <a:fillRect/>
          </a:stretch>
        </p:blipFill>
        <p:spPr>
          <a:xfrm>
            <a:off x="4790840" y="250200"/>
            <a:ext cx="1716197" cy="1601469"/>
          </a:xfrm>
          <a:prstGeom prst="rect">
            <a:avLst/>
          </a:prstGeom>
        </p:spPr>
      </p:pic>
    </p:spTree>
  </p:cSld>
  <p:clrMapOvr>
    <a:masterClrMapping/>
  </p:clrMapOvr>
  <p:transition spd="slow">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28868" y="785786"/>
            <a:ext cx="4357694" cy="830997"/>
          </a:xfrm>
          <a:prstGeom prst="rect">
            <a:avLst/>
          </a:prstGeom>
          <a:noFill/>
        </p:spPr>
        <p:txBody>
          <a:bodyPr wrap="square" rtlCol="0">
            <a:spAutoFit/>
          </a:bodyPr>
          <a:lstStyle/>
          <a:p>
            <a:pPr algn="just"/>
            <a:r>
              <a:rPr lang="en-US" sz="1200" b="1" dirty="0">
                <a:latin typeface="Arial" panose="020B0604020202020204" pitchFamily="34" charset="0"/>
                <a:cs typeface="Arial" panose="020B0604020202020204" pitchFamily="34" charset="0"/>
              </a:rPr>
              <a:t>DC-1IH5</a:t>
            </a:r>
            <a:r>
              <a:rPr lang="en-IN" sz="1200" dirty="0">
                <a:latin typeface="Arial" panose="020B0604020202020204" pitchFamily="34" charset="0"/>
                <a:cs typeface="Arial" panose="020B0604020202020204" pitchFamily="34" charset="0"/>
              </a:rPr>
              <a:t> </a:t>
            </a:r>
            <a:r>
              <a:rPr lang="en-IN" sz="1200" b="1" dirty="0">
                <a:latin typeface="Arial" panose="020B0604020202020204" pitchFamily="34" charset="0"/>
                <a:cs typeface="Arial" panose="020B0604020202020204" pitchFamily="34" charset="0"/>
              </a:rPr>
              <a:t>has a double chamber with single power pack.</a:t>
            </a:r>
            <a:r>
              <a:rPr lang="en-IN" sz="1200" dirty="0">
                <a:latin typeface="Arial" panose="020B0604020202020204" pitchFamily="34" charset="0"/>
                <a:cs typeface="Arial" panose="020B0604020202020204" pitchFamily="34" charset="0"/>
              </a:rPr>
              <a:t> It</a:t>
            </a:r>
            <a:r>
              <a:rPr lang="en-US" sz="1200" dirty="0">
                <a:latin typeface="Arial" panose="020B0604020202020204" pitchFamily="34" charset="0"/>
                <a:cs typeface="Arial" panose="020B0604020202020204" pitchFamily="34" charset="0"/>
              </a:rPr>
              <a:t> is a downstroke vertical baling machine, It can be loaded from both front &amp; back Side. The machine has a two chambers with double door opening.</a:t>
            </a:r>
            <a:endParaRPr lang="en-IN" sz="1200" dirty="0">
              <a:latin typeface="Arial" panose="020B0604020202020204" pitchFamily="34" charset="0"/>
              <a:cs typeface="Arial" panose="020B0604020202020204" pitchFamily="34" charset="0"/>
            </a:endParaRPr>
          </a:p>
        </p:txBody>
      </p:sp>
      <p:sp>
        <p:nvSpPr>
          <p:cNvPr id="5" name="TextBox 4"/>
          <p:cNvSpPr txBox="1"/>
          <p:nvPr/>
        </p:nvSpPr>
        <p:spPr>
          <a:xfrm>
            <a:off x="4286256" y="1643042"/>
            <a:ext cx="2571744" cy="1384995"/>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This is a single ram vertical baler and have a compressing force vary from 25 to 50 ton. The different force ratio will depend on what you intend to bale. More  force means you can bale harder /larger /stronger material.  </a:t>
            </a:r>
            <a:endParaRPr lang="en-IN" sz="1200" dirty="0">
              <a:latin typeface="Arial" panose="020B0604020202020204" pitchFamily="34" charset="0"/>
              <a:cs typeface="Arial" panose="020B0604020202020204" pitchFamily="34" charset="0"/>
            </a:endParaRPr>
          </a:p>
        </p:txBody>
      </p:sp>
      <p:graphicFrame>
        <p:nvGraphicFramePr>
          <p:cNvPr id="6" name="Table 25"/>
          <p:cNvGraphicFramePr>
            <a:graphicFrameLocks noGrp="1"/>
          </p:cNvGraphicFramePr>
          <p:nvPr/>
        </p:nvGraphicFramePr>
        <p:xfrm>
          <a:off x="1142984" y="6786578"/>
          <a:ext cx="5443741" cy="2269592"/>
        </p:xfrm>
        <a:graphic>
          <a:graphicData uri="http://schemas.openxmlformats.org/drawingml/2006/table">
            <a:tbl>
              <a:tblPr firstRow="1" bandRow="1">
                <a:tableStyleId>{9D7B26C5-4107-4FEC-AEDC-1716B250A1EF}</a:tableStyleId>
              </a:tblPr>
              <a:tblGrid>
                <a:gridCol w="1588585"/>
                <a:gridCol w="3855156"/>
              </a:tblGrid>
              <a:tr h="281588">
                <a:tc>
                  <a:txBody>
                    <a:bodyPr/>
                    <a:lstStyle/>
                    <a:p>
                      <a:r>
                        <a:rPr lang="en-US" sz="1200" b="1" dirty="0"/>
                        <a:t>CHAMBER SIZE</a:t>
                      </a:r>
                      <a:endParaRPr lang="en-IN" sz="1200" b="1"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t>700 L X 500 W X 1300 H</a:t>
                      </a:r>
                      <a:endParaRPr lang="en-IN" sz="1200" b="0"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r>
              <a:tr h="281588">
                <a:tc>
                  <a:txBody>
                    <a:bodyPr/>
                    <a:lstStyle/>
                    <a:p>
                      <a:r>
                        <a:rPr lang="en-US" sz="1200" b="1" dirty="0"/>
                        <a:t>BALE SIZE</a:t>
                      </a:r>
                      <a:endParaRPr lang="en-IN" sz="1200" b="1" dirty="0"/>
                    </a:p>
                  </a:txBody>
                  <a:tcPr marT="45723" marB="45723">
                    <a:lnT w="12700" cmpd="sng">
                      <a:noFill/>
                    </a:lnT>
                  </a:tcPr>
                </a:tc>
                <a:tc>
                  <a:txBody>
                    <a:bodyPr/>
                    <a:lstStyle/>
                    <a:p>
                      <a:r>
                        <a:rPr lang="en-US" sz="1200" dirty="0"/>
                        <a:t>700 L X 500 W X 300-700 H</a:t>
                      </a:r>
                      <a:endParaRPr lang="en-IN" sz="1200" dirty="0"/>
                    </a:p>
                  </a:txBody>
                  <a:tcPr marT="45723" marB="45723">
                    <a:lnT w="12700" cmpd="sng">
                      <a:noFill/>
                    </a:lnT>
                  </a:tcPr>
                </a:tc>
              </a:tr>
              <a:tr h="300921">
                <a:tc>
                  <a:txBody>
                    <a:bodyPr/>
                    <a:lstStyle/>
                    <a:p>
                      <a:r>
                        <a:rPr lang="en-US" sz="1200" b="1" dirty="0"/>
                        <a:t>BALE WEIGHT </a:t>
                      </a:r>
                      <a:endParaRPr lang="en-IN" sz="1200" b="1" dirty="0"/>
                    </a:p>
                  </a:txBody>
                  <a:tcPr marT="45723" marB="45723"/>
                </a:tc>
                <a:tc>
                  <a:txBody>
                    <a:bodyPr/>
                    <a:lstStyle/>
                    <a:p>
                      <a:r>
                        <a:rPr lang="en-US" sz="1200" dirty="0"/>
                        <a:t>50</a:t>
                      </a:r>
                      <a:r>
                        <a:rPr lang="en-US" sz="1200" baseline="0" dirty="0"/>
                        <a:t> - 150</a:t>
                      </a:r>
                      <a:r>
                        <a:rPr lang="en-US" sz="1200" dirty="0"/>
                        <a:t> KG (For</a:t>
                      </a:r>
                      <a:r>
                        <a:rPr lang="en-US" sz="1200" baseline="0" dirty="0"/>
                        <a:t> one Chamber)</a:t>
                      </a:r>
                      <a:endParaRPr lang="en-IN" sz="1200" dirty="0"/>
                    </a:p>
                  </a:txBody>
                  <a:tcPr marT="45723" marB="45723"/>
                </a:tc>
              </a:tr>
              <a:tr h="281099">
                <a:tc>
                  <a:txBody>
                    <a:bodyPr/>
                    <a:lstStyle/>
                    <a:p>
                      <a:r>
                        <a:rPr lang="en-US" sz="1200" b="1" dirty="0"/>
                        <a:t>CAPACITY</a:t>
                      </a:r>
                      <a:endParaRPr lang="en-IN" sz="1200" b="1" dirty="0"/>
                    </a:p>
                  </a:txBody>
                  <a:tcPr marT="45723" marB="45723"/>
                </a:tc>
                <a:tc>
                  <a:txBody>
                    <a:bodyPr/>
                    <a:lstStyle/>
                    <a:p>
                      <a:r>
                        <a:rPr lang="en-US" sz="1200" baseline="0" dirty="0"/>
                        <a:t>25 TO 50</a:t>
                      </a:r>
                      <a:r>
                        <a:rPr lang="en-US" sz="1200" dirty="0"/>
                        <a:t> TON</a:t>
                      </a:r>
                      <a:endParaRPr lang="en-IN" sz="1200" dirty="0"/>
                    </a:p>
                  </a:txBody>
                  <a:tcPr marT="45723" marB="45723"/>
                </a:tc>
              </a:tr>
              <a:tr h="281099">
                <a:tc>
                  <a:txBody>
                    <a:bodyPr/>
                    <a:lstStyle/>
                    <a:p>
                      <a:r>
                        <a:rPr lang="en-US" sz="1200" b="1" dirty="0"/>
                        <a:t>ELECTRIC MOTOR</a:t>
                      </a:r>
                      <a:endParaRPr lang="en-IN" sz="1200" b="1" dirty="0"/>
                    </a:p>
                  </a:txBody>
                  <a:tcPr marT="45723" marB="45723"/>
                </a:tc>
                <a:tc>
                  <a:txBody>
                    <a:bodyPr/>
                    <a:lstStyle/>
                    <a:p>
                      <a:r>
                        <a:rPr lang="en-US" sz="1200" dirty="0"/>
                        <a:t>5</a:t>
                      </a:r>
                      <a:r>
                        <a:rPr lang="en-US" sz="1200" baseline="0" dirty="0"/>
                        <a:t> </a:t>
                      </a:r>
                      <a:r>
                        <a:rPr lang="en-US" sz="1200" dirty="0"/>
                        <a:t>HP / 7.5 HP  THREE PHASE</a:t>
                      </a:r>
                      <a:endParaRPr lang="en-IN" sz="1200" dirty="0"/>
                    </a:p>
                  </a:txBody>
                  <a:tcPr marT="45723" marB="45723"/>
                </a:tc>
              </a:tr>
              <a:tr h="281099">
                <a:tc>
                  <a:txBody>
                    <a:bodyPr/>
                    <a:lstStyle/>
                    <a:p>
                      <a:r>
                        <a:rPr lang="en-US" sz="1200" b="1" dirty="0"/>
                        <a:t>OPERATION</a:t>
                      </a:r>
                      <a:endParaRPr lang="en-IN" sz="1200" b="1" dirty="0"/>
                    </a:p>
                  </a:txBody>
                  <a:tcPr marT="45723" marB="45723"/>
                </a:tc>
                <a:tc>
                  <a:txBody>
                    <a:bodyPr/>
                    <a:lstStyle/>
                    <a:p>
                      <a:r>
                        <a:rPr lang="en-US" sz="1200" dirty="0"/>
                        <a:t>MANUAL/ SEMI AUTOMATIC / FULLY AUTOMATIC</a:t>
                      </a:r>
                      <a:endParaRPr lang="en-IN" sz="1200" dirty="0"/>
                    </a:p>
                  </a:txBody>
                  <a:tcPr marT="45723" marB="45723"/>
                </a:tc>
              </a:tr>
              <a:tr h="281099">
                <a:tc>
                  <a:txBody>
                    <a:bodyPr/>
                    <a:lstStyle/>
                    <a:p>
                      <a:r>
                        <a:rPr lang="en-US" sz="1200" b="1" dirty="0"/>
                        <a:t>OIL CAPACITY</a:t>
                      </a:r>
                      <a:endParaRPr lang="en-IN" sz="1200" b="1" dirty="0"/>
                    </a:p>
                  </a:txBody>
                  <a:tcPr marT="45723" marB="45723">
                    <a:lnB>
                      <a:noFill/>
                    </a:lnB>
                  </a:tcPr>
                </a:tc>
                <a:tc>
                  <a:txBody>
                    <a:bodyPr/>
                    <a:lstStyle/>
                    <a:p>
                      <a:r>
                        <a:rPr lang="en-US" sz="1200" dirty="0"/>
                        <a:t>150 LTR</a:t>
                      </a:r>
                      <a:endParaRPr lang="en-IN" sz="1200" dirty="0"/>
                    </a:p>
                  </a:txBody>
                  <a:tcPr marT="45723" marB="45723">
                    <a:lnB>
                      <a:noFill/>
                    </a:lnB>
                  </a:tcPr>
                </a:tc>
              </a:tr>
              <a:tr h="281099">
                <a:tc>
                  <a:txBody>
                    <a:bodyPr/>
                    <a:lstStyle/>
                    <a:p>
                      <a:r>
                        <a:rPr lang="en-US" sz="1200" b="1" dirty="0"/>
                        <a:t>MACHINE WEIGHT</a:t>
                      </a:r>
                      <a:endParaRPr lang="en-IN" sz="1200" b="1" dirty="0"/>
                    </a:p>
                  </a:txBody>
                  <a:tcPr marT="45723" marB="45723">
                    <a:lnL>
                      <a:noFill/>
                    </a:lnL>
                    <a:lnR>
                      <a:noFill/>
                    </a:lnR>
                    <a:lnT>
                      <a:noFill/>
                    </a:lnT>
                    <a:lnB w="12700" cmpd="sng">
                      <a:noFill/>
                    </a:lnB>
                    <a:lnTlToBr w="12700" cmpd="sng">
                      <a:noFill/>
                      <a:prstDash val="solid"/>
                    </a:lnTlToBr>
                    <a:lnBlToTr w="12700" cmpd="sng">
                      <a:noFill/>
                      <a:prstDash val="solid"/>
                    </a:lnBlToTr>
                  </a:tcPr>
                </a:tc>
                <a:tc>
                  <a:txBody>
                    <a:bodyPr/>
                    <a:lstStyle/>
                    <a:p>
                      <a:r>
                        <a:rPr lang="en-US" sz="1200" dirty="0"/>
                        <a:t>1100 KG (AS SHOWN)</a:t>
                      </a:r>
                      <a:endParaRPr lang="en-IN" sz="1200" dirty="0"/>
                    </a:p>
                  </a:txBody>
                  <a:tcPr marT="45723" marB="45723">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8" name="Rectangle 7"/>
          <p:cNvSpPr/>
          <p:nvPr/>
        </p:nvSpPr>
        <p:spPr>
          <a:xfrm>
            <a:off x="2428868" y="-6660"/>
            <a:ext cx="4421843" cy="792446"/>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DC-1IH5</a:t>
            </a:r>
            <a:endParaRPr lang="en-IN" sz="2400" b="1" dirty="0">
              <a:solidFill>
                <a:schemeClr val="bg1"/>
              </a:solidFill>
              <a:latin typeface="Arial Black" panose="020B0A04020102020204" pitchFamily="34" charset="0"/>
            </a:endParaRPr>
          </a:p>
        </p:txBody>
      </p:sp>
      <p:sp>
        <p:nvSpPr>
          <p:cNvPr id="9" name="Rectangle 8"/>
          <p:cNvSpPr/>
          <p:nvPr/>
        </p:nvSpPr>
        <p:spPr>
          <a:xfrm rot="16200000">
            <a:off x="-4005981" y="4013271"/>
            <a:ext cx="9144000" cy="1117456"/>
          </a:xfrm>
          <a:prstGeom prst="rect">
            <a:avLst/>
          </a:prstGeom>
          <a:gradFill>
            <a:gsLst>
              <a:gs pos="68000">
                <a:schemeClr val="accent2">
                  <a:shade val="93000"/>
                  <a:satMod val="130000"/>
                </a:schemeClr>
              </a:gs>
              <a:gs pos="0">
                <a:schemeClr val="accent2">
                  <a:shade val="94000"/>
                  <a:satMod val="135000"/>
                  <a:alpha val="36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rPr>
              <a:t>MODEL :  DC-1IH5</a:t>
            </a:r>
            <a:endParaRPr lang="en-IN"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endParaRPr>
          </a:p>
        </p:txBody>
      </p:sp>
      <p:sp>
        <p:nvSpPr>
          <p:cNvPr id="10" name="TextBox 9"/>
          <p:cNvSpPr txBox="1"/>
          <p:nvPr/>
        </p:nvSpPr>
        <p:spPr>
          <a:xfrm>
            <a:off x="4572008" y="3571868"/>
            <a:ext cx="2038729" cy="3231654"/>
          </a:xfrm>
          <a:prstGeom prst="rect">
            <a:avLst/>
          </a:prstGeom>
          <a:noFill/>
        </p:spPr>
        <p:txBody>
          <a:bodyPr wrap="square" rtlCol="0">
            <a:spAutoFit/>
          </a:bodyPr>
          <a:lstStyle/>
          <a:p>
            <a:r>
              <a:rPr lang="en-US" sz="1200" dirty="0"/>
              <a:t>The </a:t>
            </a:r>
            <a:r>
              <a:rPr lang="en-US" sz="1200" b="1" dirty="0"/>
              <a:t>INFINITY Model  DC-1IH5</a:t>
            </a:r>
            <a:r>
              <a:rPr lang="en-US" sz="1200" dirty="0"/>
              <a:t> bales the following material:</a:t>
            </a:r>
            <a:endParaRPr lang="en-US" sz="1200" dirty="0"/>
          </a:p>
          <a:p>
            <a:pPr marL="171450" indent="-171450">
              <a:lnSpc>
                <a:spcPct val="150000"/>
              </a:lnSpc>
              <a:buFont typeface="Wingdings" panose="05000000000000000000" pitchFamily="2" charset="2"/>
              <a:buChar char="§"/>
            </a:pPr>
            <a:r>
              <a:rPr lang="en-US" sz="1200" dirty="0"/>
              <a:t>Office paper / Newspaper</a:t>
            </a:r>
            <a:endParaRPr lang="en-US" sz="1200" dirty="0"/>
          </a:p>
          <a:p>
            <a:pPr marL="171450" indent="-171450">
              <a:lnSpc>
                <a:spcPct val="150000"/>
              </a:lnSpc>
              <a:buFont typeface="Wingdings" panose="05000000000000000000" pitchFamily="2" charset="2"/>
              <a:buChar char="§"/>
            </a:pPr>
            <a:r>
              <a:rPr lang="en-US" sz="1200" dirty="0"/>
              <a:t>Cardboards / OCC</a:t>
            </a:r>
            <a:endParaRPr lang="en-US" sz="1200" dirty="0"/>
          </a:p>
          <a:p>
            <a:pPr marL="171450" indent="-171450">
              <a:lnSpc>
                <a:spcPct val="150000"/>
              </a:lnSpc>
              <a:buFont typeface="Wingdings" panose="05000000000000000000" pitchFamily="2" charset="2"/>
              <a:buChar char="§"/>
            </a:pPr>
            <a:r>
              <a:rPr lang="en-US" sz="1200" dirty="0"/>
              <a:t>PET bottles</a:t>
            </a:r>
            <a:endParaRPr lang="en-US" sz="1200" dirty="0"/>
          </a:p>
          <a:p>
            <a:pPr marL="171450" indent="-171450">
              <a:lnSpc>
                <a:spcPct val="150000"/>
              </a:lnSpc>
              <a:buFont typeface="Wingdings" panose="05000000000000000000" pitchFamily="2" charset="2"/>
              <a:buChar char="§"/>
            </a:pPr>
            <a:r>
              <a:rPr lang="en-US" sz="1200" dirty="0"/>
              <a:t>Plastic waste</a:t>
            </a:r>
            <a:endParaRPr lang="en-US" sz="1200" dirty="0"/>
          </a:p>
          <a:p>
            <a:pPr marL="171450" indent="-171450">
              <a:lnSpc>
                <a:spcPct val="150000"/>
              </a:lnSpc>
              <a:buFont typeface="Wingdings" panose="05000000000000000000" pitchFamily="2" charset="2"/>
              <a:buChar char="§"/>
            </a:pPr>
            <a:r>
              <a:rPr lang="en-US" sz="1200" dirty="0" err="1"/>
              <a:t>Aluminium</a:t>
            </a:r>
            <a:r>
              <a:rPr lang="en-US" sz="1200" dirty="0"/>
              <a:t> Foil/ Cans</a:t>
            </a:r>
            <a:endParaRPr lang="en-US" sz="1200" dirty="0"/>
          </a:p>
          <a:p>
            <a:pPr marL="171450" indent="-171450">
              <a:lnSpc>
                <a:spcPct val="150000"/>
              </a:lnSpc>
              <a:buFont typeface="Wingdings" panose="05000000000000000000" pitchFamily="2" charset="2"/>
              <a:buChar char="§"/>
            </a:pPr>
            <a:r>
              <a:rPr lang="en-US" sz="1200" dirty="0"/>
              <a:t>Textiles / Cotton</a:t>
            </a:r>
            <a:endParaRPr lang="en-US" sz="1200" dirty="0"/>
          </a:p>
          <a:p>
            <a:pPr marL="171450" indent="-171450">
              <a:lnSpc>
                <a:spcPct val="150000"/>
              </a:lnSpc>
              <a:buFont typeface="Wingdings" panose="05000000000000000000" pitchFamily="2" charset="2"/>
              <a:buChar char="§"/>
            </a:pPr>
            <a:r>
              <a:rPr lang="en-US" sz="1200" dirty="0"/>
              <a:t>Packaging Bags</a:t>
            </a:r>
            <a:endParaRPr lang="en-US" sz="1200" dirty="0"/>
          </a:p>
          <a:p>
            <a:pPr marL="171450" indent="-171450">
              <a:lnSpc>
                <a:spcPct val="150000"/>
              </a:lnSpc>
              <a:buFont typeface="Wingdings" panose="05000000000000000000" pitchFamily="2" charset="2"/>
              <a:buChar char="§"/>
            </a:pPr>
            <a:r>
              <a:rPr lang="en-US" sz="1200" dirty="0"/>
              <a:t>Paddy Straw / Rice Husk</a:t>
            </a:r>
            <a:endParaRPr lang="en-US" sz="1200" dirty="0"/>
          </a:p>
          <a:p>
            <a:pPr marL="171450" indent="-171450">
              <a:lnSpc>
                <a:spcPct val="150000"/>
              </a:lnSpc>
              <a:buFont typeface="Wingdings" panose="05000000000000000000" pitchFamily="2" charset="2"/>
              <a:buChar char="§"/>
            </a:pPr>
            <a:r>
              <a:rPr lang="en-US" sz="1200" dirty="0"/>
              <a:t>Sugarcane waste</a:t>
            </a:r>
            <a:endParaRPr lang="en-US" sz="1200" dirty="0"/>
          </a:p>
          <a:p>
            <a:pPr marL="171450" indent="-171450">
              <a:lnSpc>
                <a:spcPct val="150000"/>
              </a:lnSpc>
              <a:buFont typeface="Wingdings" panose="05000000000000000000" pitchFamily="2" charset="2"/>
              <a:buChar char="§"/>
            </a:pPr>
            <a:r>
              <a:rPr lang="en-US" sz="1200" dirty="0"/>
              <a:t>Coconut Coir</a:t>
            </a:r>
            <a:endParaRPr lang="en-US" sz="1200" dirty="0"/>
          </a:p>
        </p:txBody>
      </p:sp>
      <p:sp>
        <p:nvSpPr>
          <p:cNvPr id="11" name="TextBox 10"/>
          <p:cNvSpPr txBox="1"/>
          <p:nvPr/>
        </p:nvSpPr>
        <p:spPr>
          <a:xfrm>
            <a:off x="1142984" y="6500826"/>
            <a:ext cx="3024336" cy="315343"/>
          </a:xfrm>
          <a:prstGeom prst="rect">
            <a:avLst/>
          </a:prstGeom>
          <a:noFill/>
        </p:spPr>
        <p:txBody>
          <a:bodyPr wrap="square" rtlCol="0">
            <a:spAutoFit/>
          </a:bodyPr>
          <a:lstStyle/>
          <a:p>
            <a:r>
              <a:rPr lang="en-US" sz="1450" b="1" u="sng" dirty="0"/>
              <a:t>GENERAL SPECIFICATIONS</a:t>
            </a:r>
            <a:r>
              <a:rPr lang="en-US" sz="1450" b="1" dirty="0"/>
              <a:t> :</a:t>
            </a:r>
            <a:endParaRPr lang="en-IN" sz="1450" b="1" dirty="0"/>
          </a:p>
        </p:txBody>
      </p:sp>
      <p:sp>
        <p:nvSpPr>
          <p:cNvPr id="12" name="Rectangle: Rounded Corners 27"/>
          <p:cNvSpPr/>
          <p:nvPr/>
        </p:nvSpPr>
        <p:spPr>
          <a:xfrm>
            <a:off x="4429132" y="3000364"/>
            <a:ext cx="2286016" cy="5000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DC-1HI5 Bales light Non-ferrous!</a:t>
            </a:r>
            <a:endParaRPr lang="en-IN" sz="1400" b="1" dirty="0"/>
          </a:p>
        </p:txBody>
      </p:sp>
      <p:sp>
        <p:nvSpPr>
          <p:cNvPr id="14" name="TextBox 13"/>
          <p:cNvSpPr txBox="1"/>
          <p:nvPr/>
        </p:nvSpPr>
        <p:spPr>
          <a:xfrm>
            <a:off x="2786058" y="2143108"/>
            <a:ext cx="1296144" cy="461665"/>
          </a:xfrm>
          <a:prstGeom prst="rect">
            <a:avLst/>
          </a:prstGeom>
          <a:noFill/>
        </p:spPr>
        <p:txBody>
          <a:bodyPr wrap="square" rtlCol="0">
            <a:spAutoFit/>
          </a:bodyPr>
          <a:lstStyle/>
          <a:p>
            <a:r>
              <a:rPr lang="en-US" sz="1200" b="1" dirty="0"/>
              <a:t>COLOUR SHADES:</a:t>
            </a:r>
            <a:endParaRPr lang="en-US" sz="1200" b="1" dirty="0"/>
          </a:p>
          <a:p>
            <a:endParaRPr lang="en-IN" sz="1200" b="1" dirty="0"/>
          </a:p>
        </p:txBody>
      </p:sp>
      <p:pic>
        <p:nvPicPr>
          <p:cNvPr id="15" name="Picture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786058" y="2373938"/>
            <a:ext cx="359174" cy="333936"/>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flipV="1">
            <a:off x="3145382" y="2420110"/>
            <a:ext cx="270804" cy="272012"/>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6604" y="2422970"/>
            <a:ext cx="269151" cy="26915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3795928" y="2421534"/>
            <a:ext cx="269154" cy="269154"/>
          </a:xfrm>
          <a:prstGeom prst="rect">
            <a:avLst/>
          </a:prstGeom>
        </p:spPr>
      </p:pic>
      <p:pic>
        <p:nvPicPr>
          <p:cNvPr id="19" name="Picture 3"/>
          <p:cNvPicPr>
            <a:picLocks noChangeAspect="1" noChangeArrowheads="1"/>
          </p:cNvPicPr>
          <p:nvPr/>
        </p:nvPicPr>
        <p:blipFill>
          <a:blip r:embed="rId5" cstate="print"/>
          <a:srcRect r="34375"/>
          <a:stretch>
            <a:fillRect/>
          </a:stretch>
        </p:blipFill>
        <p:spPr bwMode="auto">
          <a:xfrm>
            <a:off x="3071810" y="3214678"/>
            <a:ext cx="1040953" cy="2428892"/>
          </a:xfrm>
          <a:prstGeom prst="rect">
            <a:avLst/>
          </a:prstGeom>
          <a:noFill/>
          <a:ln w="9525">
            <a:noFill/>
            <a:miter lim="800000"/>
            <a:headEnd/>
            <a:tailEnd/>
          </a:ln>
          <a:effectLst/>
        </p:spPr>
      </p:pic>
      <p:pic>
        <p:nvPicPr>
          <p:cNvPr id="20" name="Picture 3"/>
          <p:cNvPicPr>
            <a:picLocks noChangeAspect="1" noChangeArrowheads="1"/>
          </p:cNvPicPr>
          <p:nvPr/>
        </p:nvPicPr>
        <p:blipFill>
          <a:blip r:embed="rId6" cstate="print"/>
          <a:srcRect/>
          <a:stretch>
            <a:fillRect/>
          </a:stretch>
        </p:blipFill>
        <p:spPr bwMode="auto">
          <a:xfrm>
            <a:off x="1285859" y="2833945"/>
            <a:ext cx="2143140" cy="3524006"/>
          </a:xfrm>
          <a:prstGeom prst="rect">
            <a:avLst/>
          </a:prstGeom>
          <a:noFill/>
          <a:ln w="9525">
            <a:noFill/>
            <a:miter lim="800000"/>
            <a:headEnd/>
            <a:tailEnd/>
          </a:ln>
          <a:effectLst/>
        </p:spPr>
      </p:pic>
      <p:sp>
        <p:nvSpPr>
          <p:cNvPr id="25" name="Rectangular Callout 24"/>
          <p:cNvSpPr/>
          <p:nvPr/>
        </p:nvSpPr>
        <p:spPr>
          <a:xfrm rot="20398427">
            <a:off x="699273" y="1857920"/>
            <a:ext cx="1785950" cy="644459"/>
          </a:xfrm>
          <a:prstGeom prst="wedgeRect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a:p>
            <a:pPr lvl="0" algn="ctr"/>
            <a:r>
              <a:rPr lang="en-IN" sz="1100" b="1" dirty="0">
                <a:solidFill>
                  <a:prstClr val="black"/>
                </a:solidFill>
              </a:rPr>
              <a:t>DOUBLE CHAMBER MACHINES ARE AVAILABLE IN ALL CHAMBER SIZES</a:t>
            </a:r>
            <a:endParaRPr lang="en-IN" sz="1100" b="1" dirty="0">
              <a:solidFill>
                <a:prstClr val="black"/>
              </a:solidFill>
            </a:endParaRPr>
          </a:p>
          <a:p>
            <a:pPr algn="ctr"/>
            <a:endParaRPr lang="en-IN" dirty="0"/>
          </a:p>
        </p:txBody>
      </p:sp>
      <p:pic>
        <p:nvPicPr>
          <p:cNvPr id="2" name="Picture 1"/>
          <p:cNvPicPr>
            <a:picLocks noChangeAspect="1"/>
          </p:cNvPicPr>
          <p:nvPr/>
        </p:nvPicPr>
        <p:blipFill rotWithShape="1">
          <a:blip r:embed="rId7" cstate="print">
            <a:extLst>
              <a:ext uri="{28A0092B-C50C-407E-A947-70E740481C1C}">
                <a14:useLocalDpi xmlns:a14="http://schemas.microsoft.com/office/drawing/2010/main" val="0"/>
              </a:ext>
            </a:extLst>
          </a:blip>
          <a:srcRect l="13250" t="5375" r="10101" b="4064"/>
          <a:stretch>
            <a:fillRect/>
          </a:stretch>
        </p:blipFill>
        <p:spPr>
          <a:xfrm>
            <a:off x="1251799" y="60768"/>
            <a:ext cx="1095151" cy="1035143"/>
          </a:xfrm>
          <a:prstGeom prst="rect">
            <a:avLst/>
          </a:prstGeom>
        </p:spPr>
      </p:pic>
    </p:spTree>
  </p:cSld>
  <p:clrMapOvr>
    <a:masterClrMapping/>
  </p:clrMapOvr>
  <p:transition spd="med">
    <p:pull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28868" y="785786"/>
            <a:ext cx="4357694" cy="646331"/>
          </a:xfrm>
          <a:prstGeom prst="rect">
            <a:avLst/>
          </a:prstGeom>
          <a:noFill/>
        </p:spPr>
        <p:txBody>
          <a:bodyPr wrap="square" rtlCol="0">
            <a:spAutoFit/>
          </a:bodyPr>
          <a:lstStyle/>
          <a:p>
            <a:pPr algn="just"/>
            <a:r>
              <a:rPr lang="en-US" sz="1200" b="1" dirty="0">
                <a:latin typeface="Arial" panose="020B0604020202020204" pitchFamily="34" charset="0"/>
                <a:cs typeface="Arial" panose="020B0604020202020204" pitchFamily="34" charset="0"/>
              </a:rPr>
              <a:t>MINI-1IH</a:t>
            </a:r>
            <a:r>
              <a:rPr lang="en-IN" sz="1200" b="1"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is a downstroke vertical baling machine, It can be loaded from front &amp; back Side. The machine has a single chamber with double door opening.</a:t>
            </a:r>
            <a:endParaRPr lang="en-IN" sz="1200" dirty="0">
              <a:latin typeface="Arial" panose="020B0604020202020204" pitchFamily="34" charset="0"/>
              <a:cs typeface="Arial" panose="020B0604020202020204" pitchFamily="34" charset="0"/>
            </a:endParaRPr>
          </a:p>
        </p:txBody>
      </p:sp>
      <p:sp>
        <p:nvSpPr>
          <p:cNvPr id="5" name="TextBox 4"/>
          <p:cNvSpPr txBox="1"/>
          <p:nvPr/>
        </p:nvSpPr>
        <p:spPr>
          <a:xfrm>
            <a:off x="4286256" y="1643042"/>
            <a:ext cx="2571744" cy="1384995"/>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This is a single ram vertical baler and have a compressing force vary from 10 to 25 ton. The different force ratio will depend on what you intend to bale. More  force means you can bale harder /larger /stronger material.  </a:t>
            </a:r>
            <a:endParaRPr lang="en-IN" sz="1200" dirty="0">
              <a:latin typeface="Arial" panose="020B0604020202020204" pitchFamily="34" charset="0"/>
              <a:cs typeface="Arial" panose="020B0604020202020204" pitchFamily="34" charset="0"/>
            </a:endParaRPr>
          </a:p>
        </p:txBody>
      </p:sp>
      <p:graphicFrame>
        <p:nvGraphicFramePr>
          <p:cNvPr id="6" name="Table 25"/>
          <p:cNvGraphicFramePr>
            <a:graphicFrameLocks noGrp="1"/>
          </p:cNvGraphicFramePr>
          <p:nvPr/>
        </p:nvGraphicFramePr>
        <p:xfrm>
          <a:off x="1142984" y="6786578"/>
          <a:ext cx="5443741" cy="2269592"/>
        </p:xfrm>
        <a:graphic>
          <a:graphicData uri="http://schemas.openxmlformats.org/drawingml/2006/table">
            <a:tbl>
              <a:tblPr firstRow="1" bandRow="1">
                <a:tableStyleId>{9D7B26C5-4107-4FEC-AEDC-1716B250A1EF}</a:tableStyleId>
              </a:tblPr>
              <a:tblGrid>
                <a:gridCol w="1588585"/>
                <a:gridCol w="3855156"/>
              </a:tblGrid>
              <a:tr h="281588">
                <a:tc>
                  <a:txBody>
                    <a:bodyPr/>
                    <a:lstStyle/>
                    <a:p>
                      <a:r>
                        <a:rPr lang="en-US" sz="1200" b="1" dirty="0"/>
                        <a:t>CHAMBER SIZE</a:t>
                      </a:r>
                      <a:endParaRPr lang="en-IN" sz="1200" b="1"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t>600 L X 400 W X 1000 H</a:t>
                      </a:r>
                      <a:endParaRPr lang="en-IN" sz="1200" b="0"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r>
              <a:tr h="281588">
                <a:tc>
                  <a:txBody>
                    <a:bodyPr/>
                    <a:lstStyle/>
                    <a:p>
                      <a:r>
                        <a:rPr lang="en-US" sz="1200" b="1" dirty="0"/>
                        <a:t>BALE SIZE</a:t>
                      </a:r>
                      <a:endParaRPr lang="en-IN" sz="1200" b="1" dirty="0"/>
                    </a:p>
                  </a:txBody>
                  <a:tcPr marT="45723" marB="45723">
                    <a:lnT w="12700" cmpd="sng">
                      <a:noFill/>
                    </a:lnT>
                  </a:tcPr>
                </a:tc>
                <a:tc>
                  <a:txBody>
                    <a:bodyPr/>
                    <a:lstStyle/>
                    <a:p>
                      <a:r>
                        <a:rPr lang="en-US" sz="1200" dirty="0"/>
                        <a:t>600 L X 400 W X 300-500 H</a:t>
                      </a:r>
                      <a:endParaRPr lang="en-IN" sz="1200" dirty="0"/>
                    </a:p>
                  </a:txBody>
                  <a:tcPr marT="45723" marB="45723">
                    <a:lnT w="12700" cmpd="sng">
                      <a:noFill/>
                    </a:lnT>
                  </a:tcPr>
                </a:tc>
              </a:tr>
              <a:tr h="300921">
                <a:tc>
                  <a:txBody>
                    <a:bodyPr/>
                    <a:lstStyle/>
                    <a:p>
                      <a:r>
                        <a:rPr lang="en-US" sz="1200" b="1" dirty="0"/>
                        <a:t>BALE WEIGHT </a:t>
                      </a:r>
                      <a:endParaRPr lang="en-IN" sz="1200" b="1" dirty="0"/>
                    </a:p>
                  </a:txBody>
                  <a:tcPr marT="45723" marB="45723"/>
                </a:tc>
                <a:tc>
                  <a:txBody>
                    <a:bodyPr/>
                    <a:lstStyle/>
                    <a:p>
                      <a:r>
                        <a:rPr lang="en-US" sz="1200" dirty="0"/>
                        <a:t>20</a:t>
                      </a:r>
                      <a:r>
                        <a:rPr lang="en-US" sz="1200" baseline="0" dirty="0"/>
                        <a:t>  to </a:t>
                      </a:r>
                      <a:r>
                        <a:rPr lang="en-US" sz="1200" dirty="0"/>
                        <a:t>50 KG</a:t>
                      </a:r>
                      <a:endParaRPr lang="en-IN" sz="1200" dirty="0"/>
                    </a:p>
                  </a:txBody>
                  <a:tcPr marT="45723" marB="45723"/>
                </a:tc>
              </a:tr>
              <a:tr h="281099">
                <a:tc>
                  <a:txBody>
                    <a:bodyPr/>
                    <a:lstStyle/>
                    <a:p>
                      <a:r>
                        <a:rPr lang="en-US" sz="1200" b="1" dirty="0"/>
                        <a:t>CAPACITY</a:t>
                      </a:r>
                      <a:endParaRPr lang="en-IN" sz="1200" b="1" dirty="0"/>
                    </a:p>
                  </a:txBody>
                  <a:tcPr marT="45723" marB="45723"/>
                </a:tc>
                <a:tc>
                  <a:txBody>
                    <a:bodyPr/>
                    <a:lstStyle/>
                    <a:p>
                      <a:r>
                        <a:rPr lang="en-US" sz="1200" baseline="0" dirty="0"/>
                        <a:t>10 to 25</a:t>
                      </a:r>
                      <a:r>
                        <a:rPr lang="en-US" sz="1200" dirty="0"/>
                        <a:t> TON</a:t>
                      </a:r>
                      <a:endParaRPr lang="en-IN" sz="1200" dirty="0"/>
                    </a:p>
                  </a:txBody>
                  <a:tcPr marT="45723" marB="45723"/>
                </a:tc>
              </a:tr>
              <a:tr h="281099">
                <a:tc>
                  <a:txBody>
                    <a:bodyPr/>
                    <a:lstStyle/>
                    <a:p>
                      <a:r>
                        <a:rPr lang="en-US" sz="1200" b="1" dirty="0"/>
                        <a:t>ELECTRIC MOTOR</a:t>
                      </a:r>
                      <a:endParaRPr lang="en-IN" sz="1200" b="1" dirty="0"/>
                    </a:p>
                  </a:txBody>
                  <a:tcPr marT="45723" marB="45723"/>
                </a:tc>
                <a:tc>
                  <a:txBody>
                    <a:bodyPr/>
                    <a:lstStyle/>
                    <a:p>
                      <a:r>
                        <a:rPr lang="en-US" sz="1200" baseline="0" dirty="0"/>
                        <a:t>3 </a:t>
                      </a:r>
                      <a:r>
                        <a:rPr lang="en-US" sz="1200" dirty="0"/>
                        <a:t>HP   THREE PHASE</a:t>
                      </a:r>
                      <a:endParaRPr lang="en-IN" sz="1200" dirty="0"/>
                    </a:p>
                  </a:txBody>
                  <a:tcPr marT="45723" marB="45723"/>
                </a:tc>
              </a:tr>
              <a:tr h="281099">
                <a:tc>
                  <a:txBody>
                    <a:bodyPr/>
                    <a:lstStyle/>
                    <a:p>
                      <a:r>
                        <a:rPr lang="en-US" sz="1200" b="1" dirty="0"/>
                        <a:t>OPERATION</a:t>
                      </a:r>
                      <a:endParaRPr lang="en-IN" sz="1200" b="1" dirty="0"/>
                    </a:p>
                  </a:txBody>
                  <a:tcPr marT="45723" marB="45723"/>
                </a:tc>
                <a:tc>
                  <a:txBody>
                    <a:bodyPr/>
                    <a:lstStyle/>
                    <a:p>
                      <a:r>
                        <a:rPr lang="en-US" sz="1200" dirty="0"/>
                        <a:t>MANUAL/ SEMI AUTOMATIC / FULLY AUTOMATIC</a:t>
                      </a:r>
                      <a:endParaRPr lang="en-IN" sz="1200" dirty="0"/>
                    </a:p>
                  </a:txBody>
                  <a:tcPr marT="45723" marB="45723"/>
                </a:tc>
              </a:tr>
              <a:tr h="281099">
                <a:tc>
                  <a:txBody>
                    <a:bodyPr/>
                    <a:lstStyle/>
                    <a:p>
                      <a:r>
                        <a:rPr lang="en-US" sz="1200" b="1" dirty="0"/>
                        <a:t>OIL CAPACITY</a:t>
                      </a:r>
                      <a:endParaRPr lang="en-IN" sz="1200" b="1" dirty="0"/>
                    </a:p>
                  </a:txBody>
                  <a:tcPr marT="45723" marB="45723">
                    <a:lnB>
                      <a:noFill/>
                    </a:lnB>
                  </a:tcPr>
                </a:tc>
                <a:tc>
                  <a:txBody>
                    <a:bodyPr/>
                    <a:lstStyle/>
                    <a:p>
                      <a:r>
                        <a:rPr lang="en-US" sz="1200" dirty="0" err="1"/>
                        <a:t>Upto</a:t>
                      </a:r>
                      <a:r>
                        <a:rPr lang="en-US" sz="1200" dirty="0"/>
                        <a:t> 75 LTR </a:t>
                      </a:r>
                      <a:endParaRPr lang="en-IN" sz="1200" dirty="0"/>
                    </a:p>
                  </a:txBody>
                  <a:tcPr marT="45723" marB="45723">
                    <a:lnB>
                      <a:noFill/>
                    </a:lnB>
                  </a:tcPr>
                </a:tc>
              </a:tr>
              <a:tr h="281099">
                <a:tc>
                  <a:txBody>
                    <a:bodyPr/>
                    <a:lstStyle/>
                    <a:p>
                      <a:r>
                        <a:rPr lang="en-US" sz="1200" b="1" dirty="0"/>
                        <a:t>MACHINE WEIGHT</a:t>
                      </a:r>
                      <a:endParaRPr lang="en-IN" sz="1200" b="1" dirty="0"/>
                    </a:p>
                  </a:txBody>
                  <a:tcPr marT="45723" marB="45723">
                    <a:lnL>
                      <a:noFill/>
                    </a:lnL>
                    <a:lnR>
                      <a:noFill/>
                    </a:lnR>
                    <a:lnT>
                      <a:noFill/>
                    </a:lnT>
                    <a:lnB w="12700" cmpd="sng">
                      <a:noFill/>
                    </a:lnB>
                    <a:lnTlToBr w="12700" cmpd="sng">
                      <a:noFill/>
                      <a:prstDash val="solid"/>
                    </a:lnTlToBr>
                    <a:lnBlToTr w="12700" cmpd="sng">
                      <a:noFill/>
                      <a:prstDash val="solid"/>
                    </a:lnBlToTr>
                  </a:tcPr>
                </a:tc>
                <a:tc>
                  <a:txBody>
                    <a:bodyPr/>
                    <a:lstStyle/>
                    <a:p>
                      <a:r>
                        <a:rPr lang="en-US" sz="1200" dirty="0"/>
                        <a:t>800 KG (AS SHOWN)</a:t>
                      </a:r>
                      <a:endParaRPr lang="en-IN" sz="1200" dirty="0"/>
                    </a:p>
                  </a:txBody>
                  <a:tcPr marT="45723" marB="45723">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8" name="Rectangle 7"/>
          <p:cNvSpPr/>
          <p:nvPr/>
        </p:nvSpPr>
        <p:spPr>
          <a:xfrm>
            <a:off x="2428868" y="-6660"/>
            <a:ext cx="4421843" cy="792446"/>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MINI-1IH3</a:t>
            </a:r>
            <a:endParaRPr lang="en-IN" sz="2400" b="1" dirty="0">
              <a:solidFill>
                <a:schemeClr val="bg1"/>
              </a:solidFill>
              <a:latin typeface="Arial Black" panose="020B0A04020102020204" pitchFamily="34" charset="0"/>
            </a:endParaRPr>
          </a:p>
        </p:txBody>
      </p:sp>
      <p:sp>
        <p:nvSpPr>
          <p:cNvPr id="9" name="Rectangle 8"/>
          <p:cNvSpPr/>
          <p:nvPr/>
        </p:nvSpPr>
        <p:spPr>
          <a:xfrm rot="16200000">
            <a:off x="-4005981" y="4013271"/>
            <a:ext cx="9144000" cy="1117456"/>
          </a:xfrm>
          <a:prstGeom prst="rect">
            <a:avLst/>
          </a:prstGeom>
          <a:gradFill>
            <a:gsLst>
              <a:gs pos="68000">
                <a:schemeClr val="accent2">
                  <a:shade val="93000"/>
                  <a:satMod val="130000"/>
                </a:schemeClr>
              </a:gs>
              <a:gs pos="0">
                <a:schemeClr val="accent2">
                  <a:shade val="94000"/>
                  <a:satMod val="135000"/>
                  <a:alpha val="36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rPr>
              <a:t>MODEL :  MINI-1IH3</a:t>
            </a:r>
            <a:endParaRPr lang="en-IN"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endParaRPr>
          </a:p>
        </p:txBody>
      </p:sp>
      <p:sp>
        <p:nvSpPr>
          <p:cNvPr id="10" name="TextBox 9"/>
          <p:cNvSpPr txBox="1"/>
          <p:nvPr/>
        </p:nvSpPr>
        <p:spPr>
          <a:xfrm>
            <a:off x="4572008" y="3571868"/>
            <a:ext cx="2038729" cy="3416320"/>
          </a:xfrm>
          <a:prstGeom prst="rect">
            <a:avLst/>
          </a:prstGeom>
          <a:noFill/>
        </p:spPr>
        <p:txBody>
          <a:bodyPr wrap="square" rtlCol="0">
            <a:spAutoFit/>
          </a:bodyPr>
          <a:lstStyle/>
          <a:p>
            <a:r>
              <a:rPr lang="en-US" sz="1200" dirty="0"/>
              <a:t>The </a:t>
            </a:r>
            <a:r>
              <a:rPr lang="en-US" sz="1200" b="1" dirty="0"/>
              <a:t>INFINITY Model  GRAM-1IH3</a:t>
            </a:r>
            <a:r>
              <a:rPr lang="en-US" sz="1200" dirty="0"/>
              <a:t> bales the following material:</a:t>
            </a:r>
            <a:endParaRPr lang="en-US" sz="1200" dirty="0"/>
          </a:p>
          <a:p>
            <a:pPr marL="171450" indent="-171450">
              <a:lnSpc>
                <a:spcPct val="150000"/>
              </a:lnSpc>
              <a:buFont typeface="Wingdings" panose="05000000000000000000" pitchFamily="2" charset="2"/>
              <a:buChar char="§"/>
            </a:pPr>
            <a:r>
              <a:rPr lang="en-US" sz="1200" dirty="0"/>
              <a:t>Office paper / Newspaper</a:t>
            </a:r>
            <a:endParaRPr lang="en-US" sz="1200" dirty="0"/>
          </a:p>
          <a:p>
            <a:pPr marL="171450" indent="-171450">
              <a:lnSpc>
                <a:spcPct val="150000"/>
              </a:lnSpc>
              <a:buFont typeface="Wingdings" panose="05000000000000000000" pitchFamily="2" charset="2"/>
              <a:buChar char="§"/>
            </a:pPr>
            <a:r>
              <a:rPr lang="en-US" sz="1200" dirty="0"/>
              <a:t>Cardboards / OCC</a:t>
            </a:r>
            <a:endParaRPr lang="en-US" sz="1200" dirty="0"/>
          </a:p>
          <a:p>
            <a:pPr marL="171450" indent="-171450">
              <a:lnSpc>
                <a:spcPct val="150000"/>
              </a:lnSpc>
              <a:buFont typeface="Wingdings" panose="05000000000000000000" pitchFamily="2" charset="2"/>
              <a:buChar char="§"/>
            </a:pPr>
            <a:r>
              <a:rPr lang="en-US" sz="1200" dirty="0"/>
              <a:t>PET bottles</a:t>
            </a:r>
            <a:endParaRPr lang="en-US" sz="1200" dirty="0"/>
          </a:p>
          <a:p>
            <a:pPr marL="171450" indent="-171450">
              <a:lnSpc>
                <a:spcPct val="150000"/>
              </a:lnSpc>
              <a:buFont typeface="Wingdings" panose="05000000000000000000" pitchFamily="2" charset="2"/>
              <a:buChar char="§"/>
            </a:pPr>
            <a:r>
              <a:rPr lang="en-US" sz="1200" dirty="0"/>
              <a:t>Plastic waste</a:t>
            </a:r>
            <a:endParaRPr lang="en-US" sz="1200" dirty="0"/>
          </a:p>
          <a:p>
            <a:pPr marL="171450" indent="-171450">
              <a:lnSpc>
                <a:spcPct val="150000"/>
              </a:lnSpc>
              <a:buFont typeface="Wingdings" panose="05000000000000000000" pitchFamily="2" charset="2"/>
              <a:buChar char="§"/>
            </a:pPr>
            <a:r>
              <a:rPr lang="en-US" sz="1200" dirty="0" err="1"/>
              <a:t>Aluminium</a:t>
            </a:r>
            <a:r>
              <a:rPr lang="en-US" sz="1200" dirty="0"/>
              <a:t> Foil/ Cans</a:t>
            </a:r>
            <a:endParaRPr lang="en-US" sz="1200" dirty="0"/>
          </a:p>
          <a:p>
            <a:pPr marL="171450" indent="-171450">
              <a:lnSpc>
                <a:spcPct val="150000"/>
              </a:lnSpc>
              <a:buFont typeface="Wingdings" panose="05000000000000000000" pitchFamily="2" charset="2"/>
              <a:buChar char="§"/>
            </a:pPr>
            <a:r>
              <a:rPr lang="en-US" sz="1200" dirty="0"/>
              <a:t>Textiles / Cotton</a:t>
            </a:r>
            <a:endParaRPr lang="en-US" sz="1200" dirty="0"/>
          </a:p>
          <a:p>
            <a:pPr marL="171450" indent="-171450">
              <a:lnSpc>
                <a:spcPct val="150000"/>
              </a:lnSpc>
              <a:buFont typeface="Wingdings" panose="05000000000000000000" pitchFamily="2" charset="2"/>
              <a:buChar char="§"/>
            </a:pPr>
            <a:r>
              <a:rPr lang="en-US" sz="1200" dirty="0"/>
              <a:t>Packaging Bags</a:t>
            </a:r>
            <a:endParaRPr lang="en-US" sz="1200" dirty="0"/>
          </a:p>
          <a:p>
            <a:pPr marL="171450" indent="-171450">
              <a:lnSpc>
                <a:spcPct val="150000"/>
              </a:lnSpc>
              <a:buFont typeface="Wingdings" panose="05000000000000000000" pitchFamily="2" charset="2"/>
              <a:buChar char="§"/>
            </a:pPr>
            <a:r>
              <a:rPr lang="en-US" sz="1200" dirty="0"/>
              <a:t>Paddy Straw / Rice Husk</a:t>
            </a:r>
            <a:endParaRPr lang="en-US" sz="1200" dirty="0"/>
          </a:p>
          <a:p>
            <a:pPr marL="171450" indent="-171450">
              <a:lnSpc>
                <a:spcPct val="150000"/>
              </a:lnSpc>
              <a:buFont typeface="Wingdings" panose="05000000000000000000" pitchFamily="2" charset="2"/>
              <a:buChar char="§"/>
            </a:pPr>
            <a:r>
              <a:rPr lang="en-US" sz="1200" dirty="0"/>
              <a:t>Sugarcane waste</a:t>
            </a:r>
            <a:endParaRPr lang="en-US" sz="1200" dirty="0"/>
          </a:p>
          <a:p>
            <a:pPr marL="171450" indent="-171450">
              <a:lnSpc>
                <a:spcPct val="150000"/>
              </a:lnSpc>
              <a:buFont typeface="Wingdings" panose="05000000000000000000" pitchFamily="2" charset="2"/>
              <a:buChar char="§"/>
            </a:pPr>
            <a:r>
              <a:rPr lang="en-US" sz="1200" dirty="0"/>
              <a:t>Coconut Coir</a:t>
            </a:r>
            <a:endParaRPr lang="en-US" sz="1200" dirty="0"/>
          </a:p>
        </p:txBody>
      </p:sp>
      <p:sp>
        <p:nvSpPr>
          <p:cNvPr id="11" name="TextBox 10"/>
          <p:cNvSpPr txBox="1"/>
          <p:nvPr/>
        </p:nvSpPr>
        <p:spPr>
          <a:xfrm>
            <a:off x="1142984" y="6500826"/>
            <a:ext cx="3024336" cy="315343"/>
          </a:xfrm>
          <a:prstGeom prst="rect">
            <a:avLst/>
          </a:prstGeom>
          <a:noFill/>
        </p:spPr>
        <p:txBody>
          <a:bodyPr wrap="square" rtlCol="0">
            <a:spAutoFit/>
          </a:bodyPr>
          <a:lstStyle/>
          <a:p>
            <a:r>
              <a:rPr lang="en-US" sz="1450" b="1" u="sng" dirty="0"/>
              <a:t>GENERAL SPECIFICATIONS</a:t>
            </a:r>
            <a:r>
              <a:rPr lang="en-US" sz="1450" b="1" dirty="0"/>
              <a:t> :</a:t>
            </a:r>
            <a:endParaRPr lang="en-IN" sz="1450" b="1" dirty="0"/>
          </a:p>
        </p:txBody>
      </p:sp>
      <p:sp>
        <p:nvSpPr>
          <p:cNvPr id="12" name="Rectangle: Rounded Corners 27"/>
          <p:cNvSpPr/>
          <p:nvPr/>
        </p:nvSpPr>
        <p:spPr>
          <a:xfrm>
            <a:off x="4357694" y="3000364"/>
            <a:ext cx="2286016" cy="5000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MINI-1IH3 Bales light Non-ferrous!</a:t>
            </a:r>
            <a:endParaRPr lang="en-IN" sz="1400" b="1" dirty="0"/>
          </a:p>
        </p:txBody>
      </p:sp>
      <p:grpSp>
        <p:nvGrpSpPr>
          <p:cNvPr id="19" name="object 31"/>
          <p:cNvGrpSpPr/>
          <p:nvPr/>
        </p:nvGrpSpPr>
        <p:grpSpPr>
          <a:xfrm>
            <a:off x="1285860" y="1785918"/>
            <a:ext cx="2428892" cy="4714908"/>
            <a:chOff x="993711" y="1103883"/>
            <a:chExt cx="2408555" cy="5514340"/>
          </a:xfrm>
        </p:grpSpPr>
        <p:sp>
          <p:nvSpPr>
            <p:cNvPr id="20" name="object 32"/>
            <p:cNvSpPr/>
            <p:nvPr/>
          </p:nvSpPr>
          <p:spPr>
            <a:xfrm>
              <a:off x="993711" y="1103883"/>
              <a:ext cx="2408478" cy="5513809"/>
            </a:xfrm>
            <a:prstGeom prst="rect">
              <a:avLst/>
            </a:prstGeom>
            <a:blipFill>
              <a:blip r:embed="rId1" cstate="print"/>
              <a:stretch>
                <a:fillRect/>
              </a:stretch>
            </a:blipFill>
          </p:spPr>
          <p:txBody>
            <a:bodyPr wrap="square" lIns="0" tIns="0" rIns="0" bIns="0" rtlCol="0"/>
            <a:lstStyle/>
            <a:p/>
          </p:txBody>
        </p:sp>
        <p:sp>
          <p:nvSpPr>
            <p:cNvPr id="21" name="object 33"/>
            <p:cNvSpPr/>
            <p:nvPr/>
          </p:nvSpPr>
          <p:spPr>
            <a:xfrm>
              <a:off x="2781300" y="1403603"/>
              <a:ext cx="0" cy="216535"/>
            </a:xfrm>
            <a:custGeom>
              <a:avLst/>
              <a:gdLst/>
              <a:ahLst/>
              <a:cxnLst/>
              <a:rect l="l" t="t" r="r" b="b"/>
              <a:pathLst>
                <a:path h="216534">
                  <a:moveTo>
                    <a:pt x="0" y="0"/>
                  </a:moveTo>
                  <a:lnTo>
                    <a:pt x="0" y="216026"/>
                  </a:lnTo>
                </a:path>
              </a:pathLst>
            </a:custGeom>
            <a:ln w="63500">
              <a:solidFill>
                <a:srgbClr val="768888"/>
              </a:solidFill>
            </a:ln>
          </p:spPr>
          <p:txBody>
            <a:bodyPr wrap="square" lIns="0" tIns="0" rIns="0" bIns="0" rtlCol="0"/>
            <a:lstStyle/>
            <a:p/>
          </p:txBody>
        </p:sp>
      </p:grpSp>
      <p:sp>
        <p:nvSpPr>
          <p:cNvPr id="30" name="TextBox 29"/>
          <p:cNvSpPr txBox="1"/>
          <p:nvPr/>
        </p:nvSpPr>
        <p:spPr>
          <a:xfrm>
            <a:off x="2857496" y="1428728"/>
            <a:ext cx="1296144" cy="461665"/>
          </a:xfrm>
          <a:prstGeom prst="rect">
            <a:avLst/>
          </a:prstGeom>
          <a:noFill/>
        </p:spPr>
        <p:txBody>
          <a:bodyPr wrap="square" rtlCol="0">
            <a:spAutoFit/>
          </a:bodyPr>
          <a:lstStyle/>
          <a:p>
            <a:r>
              <a:rPr lang="en-US" sz="1200" b="1" dirty="0"/>
              <a:t>COLOUR SHADES:</a:t>
            </a:r>
            <a:endParaRPr lang="en-US" sz="1200" b="1" dirty="0"/>
          </a:p>
          <a:p>
            <a:endParaRPr lang="en-IN" sz="1200" b="1" dirty="0"/>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7496" y="1659558"/>
            <a:ext cx="359174" cy="333936"/>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3216820" y="1705730"/>
            <a:ext cx="270804" cy="272012"/>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8042" y="1708590"/>
            <a:ext cx="269151" cy="269151"/>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3867366" y="1707154"/>
            <a:ext cx="269154" cy="269154"/>
          </a:xfrm>
          <a:prstGeom prst="rect">
            <a:avLst/>
          </a:prstGeom>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13250" t="5375" r="10101" b="4064"/>
          <a:stretch>
            <a:fillRect/>
          </a:stretch>
        </p:blipFill>
        <p:spPr>
          <a:xfrm>
            <a:off x="1251799" y="60768"/>
            <a:ext cx="1095151" cy="1035143"/>
          </a:xfrm>
          <a:prstGeom prst="rect">
            <a:avLst/>
          </a:prstGeom>
        </p:spPr>
      </p:pic>
    </p:spTree>
  </p:cSld>
  <p:clrMapOvr>
    <a:masterClrMapping/>
  </p:clrMapOvr>
  <p:transition spd="med">
    <p:wheel spokes="8"/>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1"/>
          <a:srcRect/>
          <a:stretch>
            <a:fillRect/>
          </a:stretch>
        </p:blipFill>
        <p:spPr bwMode="auto">
          <a:xfrm>
            <a:off x="478910" y="6437015"/>
            <a:ext cx="1000486" cy="511238"/>
          </a:xfrm>
          <a:prstGeom prst="rect">
            <a:avLst/>
          </a:prstGeom>
          <a:noFill/>
          <a:ln w="9525">
            <a:noFill/>
            <a:miter lim="800000"/>
            <a:headEnd/>
            <a:tailEnd/>
          </a:ln>
          <a:effectLst/>
        </p:spPr>
      </p:pic>
      <p:pic>
        <p:nvPicPr>
          <p:cNvPr id="3076" name="Picture 4"/>
          <p:cNvPicPr>
            <a:picLocks noChangeAspect="1" noChangeArrowheads="1"/>
          </p:cNvPicPr>
          <p:nvPr/>
        </p:nvPicPr>
        <p:blipFill>
          <a:blip r:embed="rId2"/>
          <a:srcRect l="14331" r="18789"/>
          <a:stretch>
            <a:fillRect/>
          </a:stretch>
        </p:blipFill>
        <p:spPr bwMode="auto">
          <a:xfrm>
            <a:off x="3459837" y="4891046"/>
            <a:ext cx="1234396" cy="946363"/>
          </a:xfrm>
          <a:prstGeom prst="rect">
            <a:avLst/>
          </a:prstGeom>
          <a:noFill/>
          <a:ln w="9525">
            <a:noFill/>
            <a:miter lim="800000"/>
            <a:headEnd/>
            <a:tailEnd/>
          </a:ln>
          <a:effectLst/>
        </p:spPr>
      </p:pic>
      <p:pic>
        <p:nvPicPr>
          <p:cNvPr id="3078" name="Picture 6"/>
          <p:cNvPicPr>
            <a:picLocks noChangeAspect="1" noChangeArrowheads="1"/>
          </p:cNvPicPr>
          <p:nvPr/>
        </p:nvPicPr>
        <p:blipFill>
          <a:blip r:embed="rId3" cstate="print"/>
          <a:srcRect/>
          <a:stretch>
            <a:fillRect/>
          </a:stretch>
        </p:blipFill>
        <p:spPr bwMode="auto">
          <a:xfrm>
            <a:off x="3625337" y="4014921"/>
            <a:ext cx="1029205" cy="526646"/>
          </a:xfrm>
          <a:prstGeom prst="rect">
            <a:avLst/>
          </a:prstGeom>
          <a:noFill/>
          <a:ln w="9525">
            <a:noFill/>
            <a:miter lim="800000"/>
            <a:headEnd/>
            <a:tailEnd/>
          </a:ln>
          <a:effectLst/>
        </p:spPr>
      </p:pic>
      <p:sp>
        <p:nvSpPr>
          <p:cNvPr id="13" name="TextBox 12"/>
          <p:cNvSpPr txBox="1"/>
          <p:nvPr/>
        </p:nvSpPr>
        <p:spPr>
          <a:xfrm>
            <a:off x="285704" y="8501090"/>
            <a:ext cx="6572296" cy="369332"/>
          </a:xfrm>
          <a:prstGeom prst="rect">
            <a:avLst/>
          </a:prstGeom>
          <a:noFill/>
        </p:spPr>
        <p:txBody>
          <a:bodyPr wrap="square" rtlCol="0">
            <a:spAutoFit/>
          </a:bodyPr>
          <a:lstStyle/>
          <a:p>
            <a:r>
              <a:rPr lang="en-IN" b="1" u="sng" dirty="0"/>
              <a:t>AND MORE THAN 550’S OF HAPPIEST AND SATISFIED CUSTOMER</a:t>
            </a:r>
            <a:endParaRPr lang="en-IN" b="1" u="sng" dirty="0"/>
          </a:p>
        </p:txBody>
      </p:sp>
      <p:sp>
        <p:nvSpPr>
          <p:cNvPr id="25" name="Rectangle 24"/>
          <p:cNvSpPr/>
          <p:nvPr/>
        </p:nvSpPr>
        <p:spPr>
          <a:xfrm>
            <a:off x="1867037" y="368921"/>
            <a:ext cx="4421843" cy="792446"/>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OUR CLIENTS</a:t>
            </a:r>
            <a:endParaRPr lang="en-IN" sz="2400" b="1" dirty="0">
              <a:solidFill>
                <a:schemeClr val="bg1"/>
              </a:solidFill>
              <a:latin typeface="Arial Black" panose="020B0A04020102020204" pitchFamily="34" charset="0"/>
            </a:endParaRPr>
          </a:p>
        </p:txBody>
      </p:sp>
      <p:sp>
        <p:nvSpPr>
          <p:cNvPr id="26" name="TextBox 25"/>
          <p:cNvSpPr txBox="1"/>
          <p:nvPr/>
        </p:nvSpPr>
        <p:spPr>
          <a:xfrm>
            <a:off x="285704" y="1714480"/>
            <a:ext cx="6572296" cy="369332"/>
          </a:xfrm>
          <a:prstGeom prst="rect">
            <a:avLst/>
          </a:prstGeom>
          <a:noFill/>
        </p:spPr>
        <p:txBody>
          <a:bodyPr wrap="square" rtlCol="0">
            <a:spAutoFit/>
          </a:bodyPr>
          <a:lstStyle/>
          <a:p>
            <a:r>
              <a:rPr lang="en-IN" b="1" dirty="0"/>
              <a:t>                    </a:t>
            </a:r>
            <a:r>
              <a:rPr lang="en-IN" b="1" u="sng" dirty="0"/>
              <a:t>HERE SOME OUR VALUABLE COUSTOMERS</a:t>
            </a:r>
            <a:endParaRPr lang="en-IN" b="1" u="sng" dirty="0"/>
          </a:p>
        </p:txBody>
      </p:sp>
      <p:cxnSp>
        <p:nvCxnSpPr>
          <p:cNvPr id="28" name="Straight Connector 27"/>
          <p:cNvCxnSpPr/>
          <p:nvPr/>
        </p:nvCxnSpPr>
        <p:spPr>
          <a:xfrm>
            <a:off x="0" y="1571604"/>
            <a:ext cx="6858000" cy="1588"/>
          </a:xfrm>
          <a:prstGeom prst="line">
            <a:avLst/>
          </a:prstGeom>
        </p:spPr>
        <p:style>
          <a:lnRef idx="1">
            <a:schemeClr val="dk1"/>
          </a:lnRef>
          <a:fillRef idx="0">
            <a:schemeClr val="dk1"/>
          </a:fillRef>
          <a:effectRef idx="0">
            <a:schemeClr val="dk1"/>
          </a:effectRef>
          <a:fontRef idx="minor">
            <a:schemeClr val="tx1"/>
          </a:fontRef>
        </p:style>
      </p:cxnSp>
      <p:pic>
        <p:nvPicPr>
          <p:cNvPr id="17" name="Picture 2"/>
          <p:cNvPicPr>
            <a:picLocks noChangeAspect="1" noChangeArrowheads="1"/>
          </p:cNvPicPr>
          <p:nvPr/>
        </p:nvPicPr>
        <p:blipFill>
          <a:blip r:embed="rId4" cstate="print"/>
          <a:srcRect/>
          <a:stretch>
            <a:fillRect/>
          </a:stretch>
        </p:blipFill>
        <p:spPr bwMode="auto">
          <a:xfrm>
            <a:off x="1871258" y="2330162"/>
            <a:ext cx="1237232" cy="1200843"/>
          </a:xfrm>
          <a:prstGeom prst="rect">
            <a:avLst/>
          </a:prstGeom>
          <a:noFill/>
          <a:ln w="9525">
            <a:noFill/>
            <a:miter lim="800000"/>
            <a:headEnd/>
            <a:tailEnd/>
          </a:ln>
          <a:effectLst/>
        </p:spPr>
      </p:pic>
      <p:pic>
        <p:nvPicPr>
          <p:cNvPr id="18" name="Picture 17" descr="government-of-india.jpg"/>
          <p:cNvPicPr>
            <a:picLocks noChangeAspect="1"/>
          </p:cNvPicPr>
          <p:nvPr/>
        </p:nvPicPr>
        <p:blipFill>
          <a:blip r:embed="rId5" cstate="print"/>
          <a:stretch>
            <a:fillRect/>
          </a:stretch>
        </p:blipFill>
        <p:spPr>
          <a:xfrm>
            <a:off x="401901" y="2361453"/>
            <a:ext cx="1148233" cy="1148233"/>
          </a:xfrm>
          <a:prstGeom prst="rect">
            <a:avLst/>
          </a:prstGeom>
        </p:spPr>
      </p:pic>
      <p:pic>
        <p:nvPicPr>
          <p:cNvPr id="21" name="Picture 20" descr="1200px-Indian_Oil_Logo.svg.png"/>
          <p:cNvPicPr>
            <a:picLocks noChangeAspect="1"/>
          </p:cNvPicPr>
          <p:nvPr/>
        </p:nvPicPr>
        <p:blipFill>
          <a:blip r:embed="rId6" cstate="print"/>
          <a:stretch>
            <a:fillRect/>
          </a:stretch>
        </p:blipFill>
        <p:spPr>
          <a:xfrm>
            <a:off x="3750737" y="2426472"/>
            <a:ext cx="778404" cy="930841"/>
          </a:xfrm>
          <a:prstGeom prst="rect">
            <a:avLst/>
          </a:prstGeom>
        </p:spPr>
      </p:pic>
      <p:pic>
        <p:nvPicPr>
          <p:cNvPr id="22" name="Picture 21" descr="1200px-Hindustan_Petroleum_Logo.svg.png"/>
          <p:cNvPicPr>
            <a:picLocks noChangeAspect="1"/>
          </p:cNvPicPr>
          <p:nvPr/>
        </p:nvPicPr>
        <p:blipFill>
          <a:blip r:embed="rId7" cstate="print"/>
          <a:stretch>
            <a:fillRect/>
          </a:stretch>
        </p:blipFill>
        <p:spPr>
          <a:xfrm>
            <a:off x="5431179" y="2503855"/>
            <a:ext cx="671573" cy="853458"/>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09481" y="6437015"/>
            <a:ext cx="1134796" cy="534300"/>
          </a:xfrm>
          <a:prstGeom prst="rect">
            <a:avLst/>
          </a:prstGeom>
        </p:spPr>
      </p:pic>
      <p:pic>
        <p:nvPicPr>
          <p:cNvPr id="5" name="Picture 4"/>
          <p:cNvPicPr>
            <a:picLocks noChangeAspect="1"/>
          </p:cNvPicPr>
          <p:nvPr/>
        </p:nvPicPr>
        <p:blipFill rotWithShape="1">
          <a:blip r:embed="rId9" cstate="print">
            <a:extLst>
              <a:ext uri="{28A0092B-C50C-407E-A947-70E740481C1C}">
                <a14:useLocalDpi xmlns:a14="http://schemas.microsoft.com/office/drawing/2010/main" val="0"/>
              </a:ext>
            </a:extLst>
          </a:blip>
          <a:srcRect l="12787" t="14977" r="4328" b="26007"/>
          <a:stretch>
            <a:fillRect/>
          </a:stretch>
        </p:blipFill>
        <p:spPr>
          <a:xfrm>
            <a:off x="5252364" y="7615360"/>
            <a:ext cx="1029205" cy="348667"/>
          </a:xfrm>
          <a:prstGeom prst="rect">
            <a:avLst/>
          </a:prstGeom>
        </p:spPr>
      </p:pic>
      <p:pic>
        <p:nvPicPr>
          <p:cNvPr id="7" name="Picture 6"/>
          <p:cNvPicPr>
            <a:picLocks noChangeAspect="1"/>
          </p:cNvPicPr>
          <p:nvPr/>
        </p:nvPicPr>
        <p:blipFill rotWithShape="1">
          <a:blip r:embed="rId10" cstate="print">
            <a:extLst>
              <a:ext uri="{28A0092B-C50C-407E-A947-70E740481C1C}">
                <a14:useLocalDpi xmlns:a14="http://schemas.microsoft.com/office/drawing/2010/main" val="0"/>
              </a:ext>
            </a:extLst>
          </a:blip>
          <a:srcRect l="8377" t="37520" r="6941" b="29434"/>
          <a:stretch>
            <a:fillRect/>
          </a:stretch>
        </p:blipFill>
        <p:spPr>
          <a:xfrm>
            <a:off x="5090804" y="6554354"/>
            <a:ext cx="1424180" cy="393899"/>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58263" y="4155968"/>
            <a:ext cx="1432700" cy="469089"/>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val="0"/>
              </a:ext>
            </a:extLst>
          </a:blip>
          <a:srcRect l="13250" t="5375" r="10101" b="4064"/>
          <a:stretch>
            <a:fillRect/>
          </a:stretch>
        </p:blipFill>
        <p:spPr>
          <a:xfrm>
            <a:off x="388148" y="109719"/>
            <a:ext cx="1343096" cy="1269502"/>
          </a:xfrm>
          <a:prstGeom prst="rect">
            <a:avLst/>
          </a:prstGeom>
        </p:spPr>
      </p:pic>
      <p:pic>
        <p:nvPicPr>
          <p:cNvPr id="6" name="Picture 5"/>
          <p:cNvPicPr>
            <a:picLocks noChangeAspect="1"/>
          </p:cNvPicPr>
          <p:nvPr/>
        </p:nvPicPr>
        <p:blipFill rotWithShape="1">
          <a:blip r:embed="rId13">
            <a:extLst>
              <a:ext uri="{28A0092B-C50C-407E-A947-70E740481C1C}">
                <a14:useLocalDpi xmlns:a14="http://schemas.microsoft.com/office/drawing/2010/main" val="0"/>
              </a:ext>
            </a:extLst>
          </a:blip>
          <a:srcRect l="2452" t="35429" r="7022" b="27610"/>
          <a:stretch>
            <a:fillRect/>
          </a:stretch>
        </p:blipFill>
        <p:spPr>
          <a:xfrm>
            <a:off x="4958241" y="5253203"/>
            <a:ext cx="1689307" cy="382679"/>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84866" y="5023943"/>
            <a:ext cx="1310963" cy="841201"/>
          </a:xfrm>
          <a:prstGeom prst="rect">
            <a:avLst/>
          </a:prstGeom>
        </p:spPr>
      </p:pic>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67037" y="7529741"/>
            <a:ext cx="1270960" cy="678145"/>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l="4166" t="36643" r="4166" b="38234"/>
          <a:stretch>
            <a:fillRect/>
          </a:stretch>
        </p:blipFill>
        <p:spPr>
          <a:xfrm>
            <a:off x="345089" y="5387891"/>
            <a:ext cx="1268129" cy="260863"/>
          </a:xfrm>
          <a:prstGeom prst="rect">
            <a:avLst/>
          </a:prstGeom>
        </p:spPr>
      </p:pic>
      <p:pic>
        <p:nvPicPr>
          <p:cNvPr id="8" name="Picture 7"/>
          <p:cNvPicPr>
            <a:picLocks noChangeAspect="1"/>
          </p:cNvPicPr>
          <p:nvPr/>
        </p:nvPicPr>
        <p:blipFill rotWithShape="1">
          <a:blip r:embed="rId17">
            <a:extLst>
              <a:ext uri="{28A0092B-C50C-407E-A947-70E740481C1C}">
                <a14:useLocalDpi xmlns:a14="http://schemas.microsoft.com/office/drawing/2010/main" val="0"/>
              </a:ext>
            </a:extLst>
          </a:blip>
          <a:srcRect t="24924" b="26224"/>
          <a:stretch>
            <a:fillRect/>
          </a:stretch>
        </p:blipFill>
        <p:spPr>
          <a:xfrm>
            <a:off x="3287170" y="6262389"/>
            <a:ext cx="1705542" cy="833190"/>
          </a:xfrm>
          <a:prstGeom prst="rect">
            <a:avLst/>
          </a:prstGeom>
        </p:spPr>
      </p:pic>
      <p:pic>
        <p:nvPicPr>
          <p:cNvPr id="10" name="Picture 9"/>
          <p:cNvPicPr>
            <a:picLocks noChangeAspect="1"/>
          </p:cNvPicPr>
          <p:nvPr/>
        </p:nvPicPr>
        <p:blipFill rotWithShape="1">
          <a:blip r:embed="rId18" cstate="print">
            <a:extLst>
              <a:ext uri="{28A0092B-C50C-407E-A947-70E740481C1C}">
                <a14:useLocalDpi xmlns:a14="http://schemas.microsoft.com/office/drawing/2010/main" val="0"/>
              </a:ext>
            </a:extLst>
          </a:blip>
          <a:srcRect l="15909" r="15909"/>
          <a:stretch>
            <a:fillRect/>
          </a:stretch>
        </p:blipFill>
        <p:spPr>
          <a:xfrm>
            <a:off x="509670" y="7508341"/>
            <a:ext cx="945020" cy="725351"/>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rcRect t="25068" b="18699"/>
          <a:stretch>
            <a:fillRect/>
          </a:stretch>
        </p:blipFill>
        <p:spPr>
          <a:xfrm>
            <a:off x="3248391" y="7615360"/>
            <a:ext cx="1783100" cy="501354"/>
          </a:xfrm>
          <a:prstGeom prst="rect">
            <a:avLst/>
          </a:prstGeom>
        </p:spPr>
      </p:pic>
      <p:pic>
        <p:nvPicPr>
          <p:cNvPr id="9" name="Picture 8"/>
          <p:cNvPicPr>
            <a:picLocks noChangeAspect="1"/>
          </p:cNvPicPr>
          <p:nvPr/>
        </p:nvPicPr>
        <p:blipFill>
          <a:blip r:embed="rId20">
            <a:extLst>
              <a:ext uri="{28A0092B-C50C-407E-A947-70E740481C1C}">
                <a14:useLocalDpi xmlns:a14="http://schemas.microsoft.com/office/drawing/2010/main" val="0"/>
              </a:ext>
            </a:extLst>
          </a:blip>
          <a:srcRect l="5258" t="25472" r="7059" b="39207"/>
          <a:stretch>
            <a:fillRect/>
          </a:stretch>
        </p:blipFill>
        <p:spPr>
          <a:xfrm>
            <a:off x="259072" y="4044389"/>
            <a:ext cx="1440160" cy="701001"/>
          </a:xfrm>
          <a:prstGeom prst="rect">
            <a:avLst/>
          </a:prstGeom>
        </p:spPr>
      </p:pic>
      <p:pic>
        <p:nvPicPr>
          <p:cNvPr id="16" name="Picture 15"/>
          <p:cNvPicPr>
            <a:picLocks noChangeAspect="1"/>
          </p:cNvPicPr>
          <p:nvPr/>
        </p:nvPicPr>
        <p:blipFill>
          <a:blip r:embed="rId21">
            <a:extLst>
              <a:ext uri="{28A0092B-C50C-407E-A947-70E740481C1C}">
                <a14:useLocalDpi xmlns:a14="http://schemas.microsoft.com/office/drawing/2010/main" val="0"/>
              </a:ext>
            </a:extLst>
          </a:blip>
          <a:srcRect t="32912" b="32243"/>
          <a:stretch>
            <a:fillRect/>
          </a:stretch>
        </p:blipFill>
        <p:spPr>
          <a:xfrm>
            <a:off x="4911342" y="4026575"/>
            <a:ext cx="1717547" cy="598482"/>
          </a:xfrm>
          <a:prstGeom prst="rect">
            <a:avLst/>
          </a:prstGeom>
        </p:spPr>
      </p:pic>
    </p:spTree>
  </p:cSld>
  <p:clrMapOvr>
    <a:masterClrMapping/>
  </p:clrMapOvr>
  <p:transition spd="slow">
    <p:strips dir="rd"/>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3000" r="-23000"/>
          </a:stretch>
        </a:blipFill>
        <a:effectLst/>
      </p:bgPr>
    </p:bg>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srcRect/>
          <a:stretch>
            <a:fillRect/>
          </a:stretch>
        </p:blipFill>
        <p:spPr bwMode="auto">
          <a:xfrm>
            <a:off x="2786058" y="3500430"/>
            <a:ext cx="1910131" cy="1714512"/>
          </a:xfrm>
          <a:prstGeom prst="rect">
            <a:avLst/>
          </a:prstGeom>
          <a:noFill/>
          <a:ln w="9525">
            <a:noFill/>
            <a:miter lim="800000"/>
            <a:headEnd/>
            <a:tailEnd/>
          </a:ln>
          <a:effectLst/>
        </p:spPr>
      </p:pic>
      <p:pic>
        <p:nvPicPr>
          <p:cNvPr id="48" name="Picture 5"/>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aintBrush/>
                    </a14:imgEffect>
                  </a14:imgLayer>
                </a14:imgProps>
              </a:ext>
            </a:extLst>
          </a:blip>
          <a:srcRect/>
          <a:stretch>
            <a:fillRect/>
          </a:stretch>
        </p:blipFill>
        <p:spPr bwMode="auto">
          <a:xfrm rot="200311">
            <a:off x="4582317" y="5837583"/>
            <a:ext cx="1839599" cy="2861098"/>
          </a:xfrm>
          <a:prstGeom prst="rect">
            <a:avLst/>
          </a:prstGeom>
          <a:ln>
            <a:noFill/>
          </a:ln>
          <a:effectLst>
            <a:outerShdw blurRad="190500" algn="tl" rotWithShape="0">
              <a:srgbClr val="000000">
                <a:alpha val="70000"/>
              </a:srgbClr>
            </a:outerShdw>
          </a:effectLst>
        </p:spPr>
      </p:pic>
      <p:pic>
        <p:nvPicPr>
          <p:cNvPr id="2056" name="Picture 8"/>
          <p:cNvPicPr>
            <a:picLocks noChangeAspect="1" noChangeArrowheads="1"/>
          </p:cNvPicPr>
          <p:nvPr/>
        </p:nvPicPr>
        <p:blipFill>
          <a:blip r:embed="rId5" cstate="print"/>
          <a:srcRect/>
          <a:stretch>
            <a:fillRect/>
          </a:stretch>
        </p:blipFill>
        <p:spPr bwMode="auto">
          <a:xfrm>
            <a:off x="5572140" y="3428992"/>
            <a:ext cx="928694" cy="1160382"/>
          </a:xfrm>
          <a:prstGeom prst="rect">
            <a:avLst/>
          </a:prstGeom>
          <a:noFill/>
          <a:ln w="9525">
            <a:noFill/>
            <a:miter lim="800000"/>
            <a:headEnd/>
            <a:tailEnd/>
          </a:ln>
          <a:effectLst/>
        </p:spPr>
      </p:pic>
      <p:pic>
        <p:nvPicPr>
          <p:cNvPr id="2057" name="Picture 9"/>
          <p:cNvPicPr>
            <a:picLocks noChangeAspect="1" noChangeArrowheads="1"/>
          </p:cNvPicPr>
          <p:nvPr/>
        </p:nvPicPr>
        <p:blipFill>
          <a:blip r:embed="rId6" cstate="print"/>
          <a:srcRect/>
          <a:stretch>
            <a:fillRect/>
          </a:stretch>
        </p:blipFill>
        <p:spPr bwMode="auto">
          <a:xfrm>
            <a:off x="3571876" y="214282"/>
            <a:ext cx="3143272" cy="2274659"/>
          </a:xfrm>
          <a:prstGeom prst="rect">
            <a:avLst/>
          </a:prstGeom>
          <a:noFill/>
          <a:ln w="9525">
            <a:noFill/>
            <a:miter lim="800000"/>
            <a:headEnd/>
            <a:tailEnd/>
          </a:ln>
          <a:effectLst/>
        </p:spPr>
      </p:pic>
      <p:pic>
        <p:nvPicPr>
          <p:cNvPr id="2058" name="Picture 10"/>
          <p:cNvPicPr>
            <a:picLocks noChangeAspect="1" noChangeArrowheads="1"/>
          </p:cNvPicPr>
          <p:nvPr/>
        </p:nvPicPr>
        <p:blipFill>
          <a:blip r:embed="rId7" cstate="print"/>
          <a:srcRect/>
          <a:stretch>
            <a:fillRect/>
          </a:stretch>
        </p:blipFill>
        <p:spPr bwMode="auto">
          <a:xfrm rot="1179849" flipV="1">
            <a:off x="171562" y="7926767"/>
            <a:ext cx="964545" cy="762391"/>
          </a:xfrm>
          <a:prstGeom prst="rect">
            <a:avLst/>
          </a:prstGeom>
          <a:noFill/>
          <a:ln w="9525">
            <a:noFill/>
            <a:miter lim="800000"/>
            <a:headEnd/>
            <a:tailEnd/>
          </a:ln>
          <a:effectLst/>
        </p:spPr>
      </p:pic>
      <p:pic>
        <p:nvPicPr>
          <p:cNvPr id="2059" name="Picture 11"/>
          <p:cNvPicPr>
            <a:picLocks noChangeAspect="1" noChangeArrowheads="1"/>
          </p:cNvPicPr>
          <p:nvPr/>
        </p:nvPicPr>
        <p:blipFill>
          <a:blip r:embed="rId8" cstate="print"/>
          <a:srcRect/>
          <a:stretch>
            <a:fillRect/>
          </a:stretch>
        </p:blipFill>
        <p:spPr bwMode="auto">
          <a:xfrm>
            <a:off x="1428736" y="7143768"/>
            <a:ext cx="902507" cy="660418"/>
          </a:xfrm>
          <a:prstGeom prst="rect">
            <a:avLst/>
          </a:prstGeom>
          <a:noFill/>
          <a:ln w="9525">
            <a:noFill/>
            <a:miter lim="800000"/>
            <a:headEnd/>
            <a:tailEnd/>
          </a:ln>
          <a:effectLst/>
        </p:spPr>
      </p:pic>
      <p:pic>
        <p:nvPicPr>
          <p:cNvPr id="2060" name="Picture 12"/>
          <p:cNvPicPr>
            <a:picLocks noChangeAspect="1" noChangeArrowheads="1"/>
          </p:cNvPicPr>
          <p:nvPr/>
        </p:nvPicPr>
        <p:blipFill>
          <a:blip r:embed="rId9" cstate="print"/>
          <a:srcRect/>
          <a:stretch>
            <a:fillRect/>
          </a:stretch>
        </p:blipFill>
        <p:spPr bwMode="auto">
          <a:xfrm>
            <a:off x="1428736" y="7858148"/>
            <a:ext cx="1000132" cy="891580"/>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0"/>
          <a:srcRect/>
          <a:stretch>
            <a:fillRect/>
          </a:stretch>
        </p:blipFill>
        <p:spPr bwMode="auto">
          <a:xfrm>
            <a:off x="142852" y="3497763"/>
            <a:ext cx="2143140" cy="2063141"/>
          </a:xfrm>
          <a:prstGeom prst="rect">
            <a:avLst/>
          </a:prstGeom>
          <a:noFill/>
          <a:ln w="9525">
            <a:noFill/>
            <a:miter lim="800000"/>
            <a:headEnd/>
            <a:tailEnd/>
          </a:ln>
          <a:effectLst/>
        </p:spPr>
      </p:pic>
      <p:pic>
        <p:nvPicPr>
          <p:cNvPr id="2062" name="Picture 14"/>
          <p:cNvPicPr>
            <a:picLocks noChangeAspect="1" noChangeArrowheads="1"/>
          </p:cNvPicPr>
          <p:nvPr/>
        </p:nvPicPr>
        <p:blipFill>
          <a:blip r:embed="rId11"/>
          <a:srcRect/>
          <a:stretch>
            <a:fillRect/>
          </a:stretch>
        </p:blipFill>
        <p:spPr bwMode="auto">
          <a:xfrm flipH="1">
            <a:off x="214290" y="571472"/>
            <a:ext cx="2214578" cy="1592299"/>
          </a:xfrm>
          <a:prstGeom prst="rect">
            <a:avLst/>
          </a:prstGeom>
          <a:noFill/>
          <a:ln w="9525">
            <a:noFill/>
            <a:miter lim="800000"/>
            <a:headEnd/>
            <a:tailEnd/>
          </a:ln>
          <a:effectLst/>
        </p:spPr>
      </p:pic>
      <p:sp>
        <p:nvSpPr>
          <p:cNvPr id="58" name="Down Arrow 57"/>
          <p:cNvSpPr/>
          <p:nvPr/>
        </p:nvSpPr>
        <p:spPr>
          <a:xfrm>
            <a:off x="5643578" y="2857488"/>
            <a:ext cx="428628" cy="71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Down Arrow 58"/>
          <p:cNvSpPr/>
          <p:nvPr/>
        </p:nvSpPr>
        <p:spPr>
          <a:xfrm>
            <a:off x="5643578" y="4929190"/>
            <a:ext cx="428628" cy="71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Down Arrow 59"/>
          <p:cNvSpPr/>
          <p:nvPr/>
        </p:nvSpPr>
        <p:spPr>
          <a:xfrm rot="5400000">
            <a:off x="3357562" y="7429520"/>
            <a:ext cx="428628" cy="857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Down Arrow 60"/>
          <p:cNvSpPr/>
          <p:nvPr/>
        </p:nvSpPr>
        <p:spPr>
          <a:xfrm rot="10800000">
            <a:off x="1071546" y="6357950"/>
            <a:ext cx="428628" cy="5715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Down Arrow 61"/>
          <p:cNvSpPr/>
          <p:nvPr/>
        </p:nvSpPr>
        <p:spPr>
          <a:xfrm rot="10800000">
            <a:off x="1071546" y="2571736"/>
            <a:ext cx="428628" cy="71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p:cNvSpPr txBox="1"/>
          <p:nvPr/>
        </p:nvSpPr>
        <p:spPr>
          <a:xfrm>
            <a:off x="4572008" y="2500298"/>
            <a:ext cx="2285992" cy="307777"/>
          </a:xfrm>
          <a:prstGeom prst="rect">
            <a:avLst/>
          </a:prstGeom>
          <a:noFill/>
        </p:spPr>
        <p:txBody>
          <a:bodyPr wrap="square" rtlCol="0">
            <a:spAutoFit/>
          </a:bodyPr>
          <a:lstStyle/>
          <a:p>
            <a:r>
              <a:rPr lang="en-IN" sz="1400" b="1" dirty="0"/>
              <a:t>YOU HAVE A PROBLEM??</a:t>
            </a:r>
            <a:endParaRPr lang="en-IN" sz="1400" b="1" dirty="0"/>
          </a:p>
        </p:txBody>
      </p:sp>
      <p:sp>
        <p:nvSpPr>
          <p:cNvPr id="65" name="TextBox 64"/>
          <p:cNvSpPr txBox="1"/>
          <p:nvPr/>
        </p:nvSpPr>
        <p:spPr>
          <a:xfrm>
            <a:off x="5072074" y="4572000"/>
            <a:ext cx="1643074" cy="307777"/>
          </a:xfrm>
          <a:prstGeom prst="rect">
            <a:avLst/>
          </a:prstGeom>
          <a:noFill/>
        </p:spPr>
        <p:txBody>
          <a:bodyPr wrap="square" rtlCol="0">
            <a:spAutoFit/>
          </a:bodyPr>
          <a:lstStyle/>
          <a:p>
            <a:r>
              <a:rPr lang="en-IN" sz="1400" b="1" dirty="0"/>
              <a:t>THINK INNOVATIVE</a:t>
            </a:r>
            <a:endParaRPr lang="en-IN" sz="1400" b="1" dirty="0"/>
          </a:p>
        </p:txBody>
      </p:sp>
      <p:sp>
        <p:nvSpPr>
          <p:cNvPr id="66" name="TextBox 65"/>
          <p:cNvSpPr txBox="1"/>
          <p:nvPr/>
        </p:nvSpPr>
        <p:spPr>
          <a:xfrm>
            <a:off x="4572008" y="8715404"/>
            <a:ext cx="2786082" cy="307777"/>
          </a:xfrm>
          <a:prstGeom prst="rect">
            <a:avLst/>
          </a:prstGeom>
          <a:noFill/>
        </p:spPr>
        <p:txBody>
          <a:bodyPr wrap="square" rtlCol="0">
            <a:spAutoFit/>
          </a:bodyPr>
          <a:lstStyle/>
          <a:p>
            <a:r>
              <a:rPr lang="en-IN" sz="1400" b="1" dirty="0"/>
              <a:t>WE HAVE A SOLUTION!!</a:t>
            </a:r>
            <a:endParaRPr lang="en-IN" sz="1400" b="1" dirty="0"/>
          </a:p>
        </p:txBody>
      </p:sp>
      <p:pic>
        <p:nvPicPr>
          <p:cNvPr id="2063" name="Picture 15"/>
          <p:cNvPicPr>
            <a:picLocks noChangeAspect="1" noChangeArrowheads="1"/>
          </p:cNvPicPr>
          <p:nvPr/>
        </p:nvPicPr>
        <p:blipFill>
          <a:blip r:embed="rId12" cstate="print"/>
          <a:srcRect/>
          <a:stretch>
            <a:fillRect/>
          </a:stretch>
        </p:blipFill>
        <p:spPr bwMode="auto">
          <a:xfrm>
            <a:off x="214290" y="6929454"/>
            <a:ext cx="1059097" cy="901663"/>
          </a:xfrm>
          <a:prstGeom prst="rect">
            <a:avLst/>
          </a:prstGeom>
          <a:noFill/>
          <a:ln w="9525">
            <a:noFill/>
            <a:miter lim="800000"/>
            <a:headEnd/>
            <a:tailEnd/>
          </a:ln>
          <a:effectLst/>
        </p:spPr>
      </p:pic>
      <p:sp>
        <p:nvSpPr>
          <p:cNvPr id="68" name="TextBox 67"/>
          <p:cNvSpPr txBox="1"/>
          <p:nvPr/>
        </p:nvSpPr>
        <p:spPr>
          <a:xfrm>
            <a:off x="357166" y="8715404"/>
            <a:ext cx="2786082" cy="307777"/>
          </a:xfrm>
          <a:prstGeom prst="rect">
            <a:avLst/>
          </a:prstGeom>
          <a:noFill/>
        </p:spPr>
        <p:txBody>
          <a:bodyPr wrap="square" rtlCol="0">
            <a:spAutoFit/>
          </a:bodyPr>
          <a:lstStyle/>
          <a:p>
            <a:r>
              <a:rPr lang="en-IN" sz="1400" b="1" dirty="0"/>
              <a:t>COMPACT YOUR WASTE</a:t>
            </a:r>
            <a:endParaRPr lang="en-IN" sz="1400" b="1" dirty="0"/>
          </a:p>
        </p:txBody>
      </p:sp>
      <p:sp>
        <p:nvSpPr>
          <p:cNvPr id="69" name="TextBox 68"/>
          <p:cNvSpPr txBox="1"/>
          <p:nvPr/>
        </p:nvSpPr>
        <p:spPr>
          <a:xfrm>
            <a:off x="142852" y="5786446"/>
            <a:ext cx="2786082" cy="523220"/>
          </a:xfrm>
          <a:prstGeom prst="rect">
            <a:avLst/>
          </a:prstGeom>
          <a:noFill/>
        </p:spPr>
        <p:txBody>
          <a:bodyPr wrap="square" rtlCol="0">
            <a:spAutoFit/>
          </a:bodyPr>
          <a:lstStyle/>
          <a:p>
            <a:r>
              <a:rPr lang="en-IN" sz="1400" b="1" dirty="0"/>
              <a:t>REDUCE TRASPORT COST,</a:t>
            </a:r>
            <a:endParaRPr lang="en-IN" sz="1400" b="1" dirty="0"/>
          </a:p>
          <a:p>
            <a:r>
              <a:rPr lang="en-IN" sz="1400" b="1" dirty="0"/>
              <a:t>SAVE SPACE, EASY HANDLING</a:t>
            </a:r>
            <a:endParaRPr lang="en-IN" sz="1400" b="1" dirty="0"/>
          </a:p>
        </p:txBody>
      </p:sp>
      <p:sp>
        <p:nvSpPr>
          <p:cNvPr id="70" name="TextBox 69"/>
          <p:cNvSpPr txBox="1"/>
          <p:nvPr/>
        </p:nvSpPr>
        <p:spPr>
          <a:xfrm>
            <a:off x="357166" y="2214546"/>
            <a:ext cx="2786082" cy="307777"/>
          </a:xfrm>
          <a:prstGeom prst="rect">
            <a:avLst/>
          </a:prstGeom>
          <a:noFill/>
        </p:spPr>
        <p:txBody>
          <a:bodyPr wrap="square" rtlCol="0">
            <a:spAutoFit/>
          </a:bodyPr>
          <a:lstStyle/>
          <a:p>
            <a:r>
              <a:rPr lang="en-IN" sz="1400" b="1" dirty="0"/>
              <a:t>GROW YOUR BUSUNESS</a:t>
            </a:r>
            <a:endParaRPr lang="en-IN" sz="1400" b="1" dirty="0"/>
          </a:p>
        </p:txBody>
      </p:sp>
      <p:sp>
        <p:nvSpPr>
          <p:cNvPr id="71" name="Rectangle 70"/>
          <p:cNvSpPr/>
          <p:nvPr/>
        </p:nvSpPr>
        <p:spPr>
          <a:xfrm>
            <a:off x="2000240" y="142844"/>
            <a:ext cx="2571768" cy="500034"/>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reflection blurRad="6350" stA="50000" endA="300" endPos="55000" dir="5400000" sy="-100000" algn="bl" rotWithShape="0"/>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b="1" dirty="0">
                <a:solidFill>
                  <a:schemeClr val="bg1"/>
                </a:solidFill>
                <a:latin typeface="Arial Black" panose="020B0A04020102020204" pitchFamily="34" charset="0"/>
              </a:rPr>
              <a:t>OUR VISION</a:t>
            </a:r>
            <a:endParaRPr lang="en-IN" sz="2400" b="1" dirty="0">
              <a:solidFill>
                <a:schemeClr val="bg1"/>
              </a:solidFill>
              <a:latin typeface="Arial Black" panose="020B0A04020102020204" pitchFamily="34" charset="0"/>
            </a:endParaRPr>
          </a:p>
        </p:txBody>
      </p:sp>
    </p:spTree>
  </p:cSld>
  <p:clrMapOvr>
    <a:masterClrMapping/>
  </p:clrMapOvr>
  <p:transition spd="slow">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785926" y="214282"/>
            <a:ext cx="5072074" cy="1000100"/>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2400" b="1" dirty="0">
                <a:solidFill>
                  <a:schemeClr val="bg1"/>
                </a:solidFill>
                <a:latin typeface="Arial Black" panose="020B0A04020102020204" pitchFamily="34" charset="0"/>
              </a:rPr>
              <a:t>Introduction</a:t>
            </a:r>
            <a:endParaRPr lang="en-IN" sz="2400" b="1" dirty="0">
              <a:solidFill>
                <a:schemeClr val="bg1"/>
              </a:solidFill>
              <a:latin typeface="Arial Black" panose="020B0A04020102020204" pitchFamily="34" charset="0"/>
            </a:endParaRPr>
          </a:p>
        </p:txBody>
      </p:sp>
      <p:sp>
        <p:nvSpPr>
          <p:cNvPr id="27" name="Rectangle 26"/>
          <p:cNvSpPr/>
          <p:nvPr/>
        </p:nvSpPr>
        <p:spPr>
          <a:xfrm>
            <a:off x="285728" y="1857356"/>
            <a:ext cx="6455640" cy="5545621"/>
          </a:xfrm>
          <a:prstGeom prst="rect">
            <a:avLst/>
          </a:prstGeom>
        </p:spPr>
        <p:txBody>
          <a:bodyPr wrap="square">
            <a:spAutoFit/>
          </a:bodyPr>
          <a:lstStyle/>
          <a:p>
            <a:pPr>
              <a:lnSpc>
                <a:spcPct val="150000"/>
              </a:lnSpc>
            </a:pPr>
            <a:r>
              <a:rPr lang="en-IN" sz="1700" b="1" dirty="0"/>
              <a:t>INFINITY HYDRAULICS </a:t>
            </a:r>
            <a:r>
              <a:rPr lang="en-IN" sz="1700" dirty="0"/>
              <a:t>uses only the highest quality products available from industry leaders in every </a:t>
            </a:r>
            <a:r>
              <a:rPr lang="en-IN" sz="1700" b="1" dirty="0"/>
              <a:t>HYDRAULIC PRODUCTS </a:t>
            </a:r>
            <a:r>
              <a:rPr lang="en-IN" sz="1700" dirty="0"/>
              <a:t>application. We are dedicated to being the industry leader in quality with 100% of all </a:t>
            </a:r>
            <a:r>
              <a:rPr lang="en-IN" sz="1700" b="1" dirty="0"/>
              <a:t>HYDRAULICS PRODUCTS </a:t>
            </a:r>
            <a:r>
              <a:rPr lang="en-IN" sz="1700" dirty="0"/>
              <a:t>tested to full capacity and specifications every time. By using our modular design, they will look and perform the same every time. At </a:t>
            </a:r>
            <a:r>
              <a:rPr lang="en-IN" sz="1700" b="1" dirty="0"/>
              <a:t>INFINITY HYDRAULICS  </a:t>
            </a:r>
            <a:r>
              <a:rPr lang="en-IN" sz="1700" dirty="0"/>
              <a:t>we will always have a prompt and courteous reply to your inquiries. We’ll never promise something we cannot deliver, with our expansive abilities, and over many years of combined technical experience, rest assured we can deliver what you need. We pride ourselves in carefully listening to our customers, to ensure we understand their wants and needs. Exceptional — that’s what we strive for; we want long-term relationships with all of our customers. Just like our first customer who’s been coming back for 24 years, because we do it RIGHT</a:t>
            </a:r>
            <a:endParaRPr lang="en-IN" sz="1700"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85416" y="7600098"/>
            <a:ext cx="1134352" cy="1122659"/>
          </a:xfrm>
          <a:prstGeom prst="rect">
            <a:avLst/>
          </a:prstGeom>
        </p:spPr>
      </p:pic>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6540" t="5972" r="6540" b="10133"/>
          <a:stretch>
            <a:fillRect/>
          </a:stretch>
        </p:blipFill>
        <p:spPr>
          <a:xfrm>
            <a:off x="5301209" y="7600097"/>
            <a:ext cx="1101208" cy="1122660"/>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3250" t="5375" r="10101" b="4064"/>
          <a:stretch>
            <a:fillRect/>
          </a:stretch>
        </p:blipFill>
        <p:spPr>
          <a:xfrm>
            <a:off x="285728" y="219231"/>
            <a:ext cx="1261687" cy="11925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Rectangle 7"/>
          <p:cNvSpPr/>
          <p:nvPr/>
        </p:nvSpPr>
        <p:spPr>
          <a:xfrm rot="16200000">
            <a:off x="-3998208" y="4005499"/>
            <a:ext cx="9144000" cy="1133000"/>
          </a:xfrm>
          <a:prstGeom prst="rect">
            <a:avLst/>
          </a:prstGeom>
          <a:gradFill>
            <a:gsLst>
              <a:gs pos="68000">
                <a:schemeClr val="accent2">
                  <a:shade val="93000"/>
                  <a:satMod val="130000"/>
                </a:schemeClr>
              </a:gs>
              <a:gs pos="0">
                <a:schemeClr val="accent2">
                  <a:shade val="94000"/>
                  <a:satMod val="135000"/>
                  <a:alpha val="36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rPr>
              <a:t>MODEL - MEGA - 1IH7</a:t>
            </a:r>
            <a:endParaRPr lang="en-IN"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endParaRPr>
          </a:p>
        </p:txBody>
      </p:sp>
      <p:sp>
        <p:nvSpPr>
          <p:cNvPr id="10" name="Rectangle 9"/>
          <p:cNvSpPr/>
          <p:nvPr/>
        </p:nvSpPr>
        <p:spPr>
          <a:xfrm>
            <a:off x="2413840" y="0"/>
            <a:ext cx="4444160" cy="835441"/>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MEGA-1IH7</a:t>
            </a:r>
            <a:endParaRPr lang="en-IN" sz="2400" b="1" dirty="0">
              <a:solidFill>
                <a:schemeClr val="bg1"/>
              </a:solidFill>
              <a:latin typeface="Arial Black" panose="020B0A04020102020204" pitchFamily="34" charset="0"/>
            </a:endParaRPr>
          </a:p>
        </p:txBody>
      </p:sp>
      <p:sp>
        <p:nvSpPr>
          <p:cNvPr id="12" name="TextBox 11"/>
          <p:cNvSpPr txBox="1"/>
          <p:nvPr/>
        </p:nvSpPr>
        <p:spPr>
          <a:xfrm>
            <a:off x="2435286" y="854516"/>
            <a:ext cx="4243735" cy="646331"/>
          </a:xfrm>
          <a:prstGeom prst="rect">
            <a:avLst/>
          </a:prstGeom>
          <a:noFill/>
        </p:spPr>
        <p:txBody>
          <a:bodyPr wrap="square" rtlCol="0">
            <a:spAutoFit/>
          </a:bodyPr>
          <a:lstStyle/>
          <a:p>
            <a:pPr algn="just"/>
            <a:r>
              <a:rPr lang="en-US" sz="1200" b="1" dirty="0">
                <a:latin typeface="Arial" panose="020B0604020202020204" pitchFamily="34" charset="0"/>
                <a:cs typeface="Arial" panose="020B0604020202020204" pitchFamily="34" charset="0"/>
              </a:rPr>
              <a:t>MEGA-1IH7</a:t>
            </a:r>
            <a:r>
              <a:rPr lang="en-US" sz="1200" dirty="0">
                <a:latin typeface="Arial" panose="020B0604020202020204" pitchFamily="34" charset="0"/>
                <a:cs typeface="Arial" panose="020B0604020202020204" pitchFamily="34" charset="0"/>
              </a:rPr>
              <a:t> is a downstroke vertical baling machine, It can be loaded from both back Side. The machine has a single chamber with double door opening.</a:t>
            </a:r>
            <a:endParaRPr lang="en-IN" sz="1200" dirty="0">
              <a:latin typeface="Arial" panose="020B0604020202020204" pitchFamily="34" charset="0"/>
              <a:cs typeface="Arial" panose="020B0604020202020204" pitchFamily="34" charset="0"/>
            </a:endParaRPr>
          </a:p>
        </p:txBody>
      </p:sp>
      <p:sp>
        <p:nvSpPr>
          <p:cNvPr id="15" name="TextBox 14"/>
          <p:cNvSpPr txBox="1"/>
          <p:nvPr/>
        </p:nvSpPr>
        <p:spPr>
          <a:xfrm>
            <a:off x="4332868" y="1416151"/>
            <a:ext cx="2442319" cy="1384995"/>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This is a Single ram vertical baler and have a compressing force vary from 75 to 100 ton. The different force ratio will depend on what you intend to bale. More  force means you can bale harder /larger /stronger material.  </a:t>
            </a:r>
            <a:endParaRPr lang="en-IN" sz="1200" dirty="0">
              <a:latin typeface="Arial" panose="020B0604020202020204" pitchFamily="34" charset="0"/>
              <a:cs typeface="Arial" panose="020B0604020202020204" pitchFamily="34" charset="0"/>
            </a:endParaRPr>
          </a:p>
        </p:txBody>
      </p:sp>
      <p:graphicFrame>
        <p:nvGraphicFramePr>
          <p:cNvPr id="25" name="Table 25"/>
          <p:cNvGraphicFramePr>
            <a:graphicFrameLocks noGrp="1"/>
          </p:cNvGraphicFramePr>
          <p:nvPr/>
        </p:nvGraphicFramePr>
        <p:xfrm>
          <a:off x="1235280" y="6755790"/>
          <a:ext cx="5443741" cy="2269592"/>
        </p:xfrm>
        <a:graphic>
          <a:graphicData uri="http://schemas.openxmlformats.org/drawingml/2006/table">
            <a:tbl>
              <a:tblPr firstRow="1" bandRow="1">
                <a:tableStyleId>{9D7B26C5-4107-4FEC-AEDC-1716B250A1EF}</a:tableStyleId>
              </a:tblPr>
              <a:tblGrid>
                <a:gridCol w="1588585"/>
                <a:gridCol w="3855156"/>
              </a:tblGrid>
              <a:tr h="281588">
                <a:tc>
                  <a:txBody>
                    <a:bodyPr/>
                    <a:lstStyle/>
                    <a:p>
                      <a:r>
                        <a:rPr lang="en-US" sz="1200" b="1" dirty="0"/>
                        <a:t>CHAMBER SIZE</a:t>
                      </a:r>
                      <a:endParaRPr lang="en-IN" sz="1200" b="1"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t>900 L X 600 W X 2200 H</a:t>
                      </a:r>
                      <a:endParaRPr lang="en-IN" sz="1200" b="0"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r>
              <a:tr h="281588">
                <a:tc>
                  <a:txBody>
                    <a:bodyPr/>
                    <a:lstStyle/>
                    <a:p>
                      <a:r>
                        <a:rPr lang="en-US" sz="1200" b="1" dirty="0"/>
                        <a:t>BALE SIZE</a:t>
                      </a:r>
                      <a:endParaRPr lang="en-IN" sz="1200" b="1" dirty="0"/>
                    </a:p>
                  </a:txBody>
                  <a:tcPr marT="45723" marB="45723">
                    <a:lnT w="12700" cmpd="sng">
                      <a:noFill/>
                    </a:lnT>
                  </a:tcPr>
                </a:tc>
                <a:tc>
                  <a:txBody>
                    <a:bodyPr/>
                    <a:lstStyle/>
                    <a:p>
                      <a:r>
                        <a:rPr lang="en-US" sz="1200" dirty="0"/>
                        <a:t>900 L X 600 W X 700-1000 H</a:t>
                      </a:r>
                      <a:endParaRPr lang="en-IN" sz="1200" dirty="0"/>
                    </a:p>
                  </a:txBody>
                  <a:tcPr marT="45723" marB="45723">
                    <a:lnT w="12700" cmpd="sng">
                      <a:noFill/>
                    </a:lnT>
                  </a:tcPr>
                </a:tc>
              </a:tr>
              <a:tr h="300921">
                <a:tc>
                  <a:txBody>
                    <a:bodyPr/>
                    <a:lstStyle/>
                    <a:p>
                      <a:r>
                        <a:rPr lang="en-US" sz="1200" b="1" dirty="0"/>
                        <a:t>BALE WEIGHT </a:t>
                      </a:r>
                      <a:endParaRPr lang="en-IN" sz="1200" b="1" dirty="0"/>
                    </a:p>
                  </a:txBody>
                  <a:tcPr marT="45723" marB="45723"/>
                </a:tc>
                <a:tc>
                  <a:txBody>
                    <a:bodyPr/>
                    <a:lstStyle/>
                    <a:p>
                      <a:r>
                        <a:rPr lang="en-US" sz="1200" dirty="0"/>
                        <a:t>150 - 500 KG</a:t>
                      </a:r>
                      <a:endParaRPr lang="en-IN" sz="1200" dirty="0"/>
                    </a:p>
                  </a:txBody>
                  <a:tcPr marT="45723" marB="45723"/>
                </a:tc>
              </a:tr>
              <a:tr h="281099">
                <a:tc>
                  <a:txBody>
                    <a:bodyPr/>
                    <a:lstStyle/>
                    <a:p>
                      <a:r>
                        <a:rPr lang="en-US" sz="1200" b="1" dirty="0"/>
                        <a:t>CAPACITY</a:t>
                      </a:r>
                      <a:endParaRPr lang="en-IN" sz="1200" b="1" dirty="0"/>
                    </a:p>
                  </a:txBody>
                  <a:tcPr marT="45723" marB="45723"/>
                </a:tc>
                <a:tc>
                  <a:txBody>
                    <a:bodyPr/>
                    <a:lstStyle/>
                    <a:p>
                      <a:r>
                        <a:rPr lang="en-US" sz="1200" dirty="0"/>
                        <a:t>75 TON</a:t>
                      </a:r>
                      <a:endParaRPr lang="en-IN" sz="1200" dirty="0"/>
                    </a:p>
                  </a:txBody>
                  <a:tcPr marT="45723" marB="45723"/>
                </a:tc>
              </a:tr>
              <a:tr h="281099">
                <a:tc>
                  <a:txBody>
                    <a:bodyPr/>
                    <a:lstStyle/>
                    <a:p>
                      <a:r>
                        <a:rPr lang="en-US" sz="1200" b="1" dirty="0"/>
                        <a:t>ELECTRIC MOTOR</a:t>
                      </a:r>
                      <a:endParaRPr lang="en-IN" sz="1200" b="1" dirty="0"/>
                    </a:p>
                  </a:txBody>
                  <a:tcPr marT="45723" marB="45723"/>
                </a:tc>
                <a:tc>
                  <a:txBody>
                    <a:bodyPr/>
                    <a:lstStyle/>
                    <a:p>
                      <a:r>
                        <a:rPr lang="en-US" sz="1200" dirty="0"/>
                        <a:t>7.5 /10 HP, 3 PHASE</a:t>
                      </a:r>
                      <a:endParaRPr lang="en-IN" sz="1200" dirty="0"/>
                    </a:p>
                  </a:txBody>
                  <a:tcPr marT="45723" marB="45723"/>
                </a:tc>
              </a:tr>
              <a:tr h="281099">
                <a:tc>
                  <a:txBody>
                    <a:bodyPr/>
                    <a:lstStyle/>
                    <a:p>
                      <a:r>
                        <a:rPr lang="en-US" sz="1200" b="1" dirty="0"/>
                        <a:t>OPERATION</a:t>
                      </a:r>
                      <a:endParaRPr lang="en-IN" sz="1200" b="1" dirty="0"/>
                    </a:p>
                  </a:txBody>
                  <a:tcPr marT="45723" marB="45723"/>
                </a:tc>
                <a:tc>
                  <a:txBody>
                    <a:bodyPr/>
                    <a:lstStyle/>
                    <a:p>
                      <a:r>
                        <a:rPr lang="en-US" sz="1200" dirty="0"/>
                        <a:t>MANUAL/ SEMI AUTOMATIC / FULLY AUTOMATIC</a:t>
                      </a:r>
                      <a:endParaRPr lang="en-IN" sz="1200" dirty="0"/>
                    </a:p>
                  </a:txBody>
                  <a:tcPr marT="45723" marB="45723"/>
                </a:tc>
              </a:tr>
              <a:tr h="281099">
                <a:tc>
                  <a:txBody>
                    <a:bodyPr/>
                    <a:lstStyle/>
                    <a:p>
                      <a:r>
                        <a:rPr lang="en-US" sz="1200" b="1" dirty="0"/>
                        <a:t>OIL CAPACITY</a:t>
                      </a:r>
                      <a:endParaRPr lang="en-IN" sz="1200" b="1" dirty="0"/>
                    </a:p>
                  </a:txBody>
                  <a:tcPr marT="45723" marB="45723">
                    <a:lnB>
                      <a:noFill/>
                    </a:lnB>
                  </a:tcPr>
                </a:tc>
                <a:tc>
                  <a:txBody>
                    <a:bodyPr/>
                    <a:lstStyle/>
                    <a:p>
                      <a:r>
                        <a:rPr lang="en-US" sz="1200" dirty="0"/>
                        <a:t>400 LTR</a:t>
                      </a:r>
                      <a:endParaRPr lang="en-IN" sz="1200" dirty="0"/>
                    </a:p>
                  </a:txBody>
                  <a:tcPr marT="45723" marB="45723">
                    <a:lnB>
                      <a:noFill/>
                    </a:lnB>
                  </a:tcPr>
                </a:tc>
              </a:tr>
              <a:tr h="281099">
                <a:tc>
                  <a:txBody>
                    <a:bodyPr/>
                    <a:lstStyle/>
                    <a:p>
                      <a:r>
                        <a:rPr lang="en-US" sz="1200" b="1" dirty="0"/>
                        <a:t>MACHINE WEIGHT</a:t>
                      </a:r>
                      <a:endParaRPr lang="en-IN" sz="1200" b="1" dirty="0"/>
                    </a:p>
                  </a:txBody>
                  <a:tcPr marT="45723" marB="45723">
                    <a:lnL>
                      <a:noFill/>
                    </a:lnL>
                    <a:lnR>
                      <a:noFill/>
                    </a:lnR>
                    <a:lnT>
                      <a:noFill/>
                    </a:lnT>
                    <a:lnB w="12700" cmpd="sng">
                      <a:noFill/>
                    </a:lnB>
                    <a:lnTlToBr w="12700" cmpd="sng">
                      <a:noFill/>
                      <a:prstDash val="solid"/>
                    </a:lnTlToBr>
                    <a:lnBlToTr w="12700" cmpd="sng">
                      <a:noFill/>
                      <a:prstDash val="solid"/>
                    </a:lnBlToTr>
                  </a:tcPr>
                </a:tc>
                <a:tc>
                  <a:txBody>
                    <a:bodyPr/>
                    <a:lstStyle/>
                    <a:p>
                      <a:r>
                        <a:rPr lang="en-US" sz="1200" dirty="0"/>
                        <a:t>2300 KG (AS SHOWN)</a:t>
                      </a:r>
                      <a:endParaRPr lang="en-IN" sz="1200" dirty="0"/>
                    </a:p>
                  </a:txBody>
                  <a:tcPr marT="45723" marB="45723">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27" name="TextBox 26"/>
          <p:cNvSpPr txBox="1"/>
          <p:nvPr/>
        </p:nvSpPr>
        <p:spPr>
          <a:xfrm>
            <a:off x="1196756" y="6401923"/>
            <a:ext cx="3024336" cy="315343"/>
          </a:xfrm>
          <a:prstGeom prst="rect">
            <a:avLst/>
          </a:prstGeom>
          <a:noFill/>
        </p:spPr>
        <p:txBody>
          <a:bodyPr wrap="square" rtlCol="0">
            <a:spAutoFit/>
          </a:bodyPr>
          <a:lstStyle/>
          <a:p>
            <a:r>
              <a:rPr lang="en-US" sz="1450" b="1" u="sng" dirty="0"/>
              <a:t>GENERAL SPECIFICATIONS</a:t>
            </a:r>
            <a:r>
              <a:rPr lang="en-US" sz="1450" b="1" dirty="0"/>
              <a:t> :</a:t>
            </a:r>
            <a:endParaRPr lang="en-IN" sz="1450" b="1" dirty="0"/>
          </a:p>
        </p:txBody>
      </p:sp>
      <p:sp>
        <p:nvSpPr>
          <p:cNvPr id="28" name="Rectangle: Rounded Corners 27"/>
          <p:cNvSpPr/>
          <p:nvPr/>
        </p:nvSpPr>
        <p:spPr>
          <a:xfrm>
            <a:off x="4466968" y="2818739"/>
            <a:ext cx="2212054" cy="57606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MEGA-1IH7 Bales light Non-ferrous!</a:t>
            </a:r>
            <a:endParaRPr lang="en-IN" sz="1400" b="1" dirty="0"/>
          </a:p>
        </p:txBody>
      </p:sp>
      <p:sp>
        <p:nvSpPr>
          <p:cNvPr id="29" name="TextBox 28"/>
          <p:cNvSpPr txBox="1"/>
          <p:nvPr/>
        </p:nvSpPr>
        <p:spPr>
          <a:xfrm>
            <a:off x="4666238" y="3449311"/>
            <a:ext cx="2038729" cy="3416320"/>
          </a:xfrm>
          <a:prstGeom prst="rect">
            <a:avLst/>
          </a:prstGeom>
          <a:noFill/>
        </p:spPr>
        <p:txBody>
          <a:bodyPr wrap="square" rtlCol="0">
            <a:spAutoFit/>
          </a:bodyPr>
          <a:lstStyle/>
          <a:p>
            <a:r>
              <a:rPr lang="en-US" sz="1200" dirty="0"/>
              <a:t>The </a:t>
            </a:r>
            <a:r>
              <a:rPr lang="en-US" sz="1200" b="1" dirty="0"/>
              <a:t>INFINITY Model  JUMBO-2IH4</a:t>
            </a:r>
            <a:r>
              <a:rPr lang="en-US" sz="1200" dirty="0"/>
              <a:t> bales the following material:</a:t>
            </a:r>
            <a:endParaRPr lang="en-US" sz="1200" dirty="0"/>
          </a:p>
          <a:p>
            <a:pPr marL="171450" indent="-171450">
              <a:lnSpc>
                <a:spcPct val="150000"/>
              </a:lnSpc>
              <a:buFont typeface="Wingdings" panose="05000000000000000000" pitchFamily="2" charset="2"/>
              <a:buChar char="§"/>
            </a:pPr>
            <a:r>
              <a:rPr lang="en-US" sz="1200" dirty="0"/>
              <a:t>Office paper / Newspaper</a:t>
            </a:r>
            <a:endParaRPr lang="en-US" sz="1200" dirty="0"/>
          </a:p>
          <a:p>
            <a:pPr marL="171450" indent="-171450">
              <a:lnSpc>
                <a:spcPct val="150000"/>
              </a:lnSpc>
              <a:buFont typeface="Wingdings" panose="05000000000000000000" pitchFamily="2" charset="2"/>
              <a:buChar char="§"/>
            </a:pPr>
            <a:r>
              <a:rPr lang="en-US" sz="1200" dirty="0"/>
              <a:t>Cardboards / OCC</a:t>
            </a:r>
            <a:endParaRPr lang="en-US" sz="1200" dirty="0"/>
          </a:p>
          <a:p>
            <a:pPr marL="171450" indent="-171450">
              <a:lnSpc>
                <a:spcPct val="150000"/>
              </a:lnSpc>
              <a:buFont typeface="Wingdings" panose="05000000000000000000" pitchFamily="2" charset="2"/>
              <a:buChar char="§"/>
            </a:pPr>
            <a:r>
              <a:rPr lang="en-US" sz="1200" dirty="0"/>
              <a:t>PET bottles</a:t>
            </a:r>
            <a:endParaRPr lang="en-US" sz="1200" dirty="0"/>
          </a:p>
          <a:p>
            <a:pPr marL="171450" indent="-171450">
              <a:lnSpc>
                <a:spcPct val="150000"/>
              </a:lnSpc>
              <a:buFont typeface="Wingdings" panose="05000000000000000000" pitchFamily="2" charset="2"/>
              <a:buChar char="§"/>
            </a:pPr>
            <a:r>
              <a:rPr lang="en-US" sz="1200" dirty="0"/>
              <a:t>Plastic waste</a:t>
            </a:r>
            <a:endParaRPr lang="en-US" sz="1200" dirty="0"/>
          </a:p>
          <a:p>
            <a:pPr marL="171450" indent="-171450">
              <a:lnSpc>
                <a:spcPct val="150000"/>
              </a:lnSpc>
              <a:buFont typeface="Wingdings" panose="05000000000000000000" pitchFamily="2" charset="2"/>
              <a:buChar char="§"/>
            </a:pPr>
            <a:r>
              <a:rPr lang="en-US" sz="1200" dirty="0" err="1"/>
              <a:t>Aluminium</a:t>
            </a:r>
            <a:r>
              <a:rPr lang="en-US" sz="1200" dirty="0"/>
              <a:t> Foil/ Cans</a:t>
            </a:r>
            <a:endParaRPr lang="en-US" sz="1200" dirty="0"/>
          </a:p>
          <a:p>
            <a:pPr marL="171450" indent="-171450">
              <a:lnSpc>
                <a:spcPct val="150000"/>
              </a:lnSpc>
              <a:buFont typeface="Wingdings" panose="05000000000000000000" pitchFamily="2" charset="2"/>
              <a:buChar char="§"/>
            </a:pPr>
            <a:r>
              <a:rPr lang="en-US" sz="1200" dirty="0"/>
              <a:t>Textiles / Cotton</a:t>
            </a:r>
            <a:endParaRPr lang="en-US" sz="1200" dirty="0"/>
          </a:p>
          <a:p>
            <a:pPr marL="171450" indent="-171450">
              <a:lnSpc>
                <a:spcPct val="150000"/>
              </a:lnSpc>
              <a:buFont typeface="Wingdings" panose="05000000000000000000" pitchFamily="2" charset="2"/>
              <a:buChar char="§"/>
            </a:pPr>
            <a:r>
              <a:rPr lang="en-US" sz="1200" dirty="0"/>
              <a:t>Packaging Bags</a:t>
            </a:r>
            <a:endParaRPr lang="en-US" sz="1200" dirty="0"/>
          </a:p>
          <a:p>
            <a:pPr marL="171450" indent="-171450">
              <a:lnSpc>
                <a:spcPct val="150000"/>
              </a:lnSpc>
              <a:buFont typeface="Wingdings" panose="05000000000000000000" pitchFamily="2" charset="2"/>
              <a:buChar char="§"/>
            </a:pPr>
            <a:r>
              <a:rPr lang="en-US" sz="1200" dirty="0"/>
              <a:t>Paddy Straw / Rice Husk</a:t>
            </a:r>
            <a:endParaRPr lang="en-US" sz="1200" dirty="0"/>
          </a:p>
          <a:p>
            <a:pPr marL="171450" indent="-171450">
              <a:lnSpc>
                <a:spcPct val="150000"/>
              </a:lnSpc>
              <a:buFont typeface="Wingdings" panose="05000000000000000000" pitchFamily="2" charset="2"/>
              <a:buChar char="§"/>
            </a:pPr>
            <a:r>
              <a:rPr lang="en-US" sz="1200" dirty="0"/>
              <a:t>Sugarcane waste</a:t>
            </a:r>
            <a:endParaRPr lang="en-US" sz="1200" dirty="0"/>
          </a:p>
          <a:p>
            <a:pPr marL="171450" indent="-171450">
              <a:lnSpc>
                <a:spcPct val="150000"/>
              </a:lnSpc>
              <a:buFont typeface="Wingdings" panose="05000000000000000000" pitchFamily="2" charset="2"/>
              <a:buChar char="§"/>
            </a:pPr>
            <a:r>
              <a:rPr lang="en-US" sz="1200" dirty="0"/>
              <a:t>Coconut Coir</a:t>
            </a:r>
            <a:endParaRPr lang="en-US" sz="1200"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l="13250" t="5375" r="10101" b="4064"/>
          <a:stretch>
            <a:fillRect/>
          </a:stretch>
        </p:blipFill>
        <p:spPr>
          <a:xfrm>
            <a:off x="1247931" y="57575"/>
            <a:ext cx="1105747" cy="1045158"/>
          </a:xfrm>
          <a:prstGeom prst="rect">
            <a:avLst/>
          </a:prstGeom>
        </p:spPr>
      </p:pic>
      <p:pic>
        <p:nvPicPr>
          <p:cNvPr id="9" name="Picture 8"/>
          <p:cNvPicPr>
            <a:picLocks noChangeAspect="1"/>
          </p:cNvPicPr>
          <p:nvPr/>
        </p:nvPicPr>
        <p:blipFill>
          <a:blip r:embed="rId2"/>
          <a:srcRect l="-1" r="915"/>
          <a:stretch>
            <a:fillRect/>
          </a:stretch>
        </p:blipFill>
        <p:spPr>
          <a:xfrm>
            <a:off x="1399035" y="1598861"/>
            <a:ext cx="2881940" cy="4751124"/>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cSld>
  <p:clrMapOvr>
    <a:masterClrMapping/>
  </p:clrMapOvr>
  <p:transition spd="med">
    <p:pull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Rectangle 7"/>
          <p:cNvSpPr/>
          <p:nvPr/>
        </p:nvSpPr>
        <p:spPr>
          <a:xfrm rot="16200000">
            <a:off x="-3998208" y="4005499"/>
            <a:ext cx="9144000" cy="1133000"/>
          </a:xfrm>
          <a:prstGeom prst="rect">
            <a:avLst/>
          </a:prstGeom>
          <a:gradFill>
            <a:gsLst>
              <a:gs pos="68000">
                <a:schemeClr val="accent2">
                  <a:shade val="93000"/>
                  <a:satMod val="130000"/>
                </a:schemeClr>
              </a:gs>
              <a:gs pos="0">
                <a:schemeClr val="accent2">
                  <a:shade val="94000"/>
                  <a:satMod val="135000"/>
                  <a:alpha val="36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rPr>
              <a:t>MODEL - MEGA - 1IH7</a:t>
            </a:r>
            <a:endParaRPr lang="en-IN"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endParaRPr>
          </a:p>
        </p:txBody>
      </p:sp>
      <p:sp>
        <p:nvSpPr>
          <p:cNvPr id="10" name="Rectangle 9"/>
          <p:cNvSpPr/>
          <p:nvPr/>
        </p:nvSpPr>
        <p:spPr>
          <a:xfrm>
            <a:off x="2413840" y="0"/>
            <a:ext cx="4444160" cy="835441"/>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MEGA-1IH6</a:t>
            </a:r>
            <a:endParaRPr lang="en-IN" sz="2400" b="1" dirty="0">
              <a:solidFill>
                <a:schemeClr val="bg1"/>
              </a:solidFill>
              <a:latin typeface="Arial Black" panose="020B0A04020102020204" pitchFamily="34" charset="0"/>
            </a:endParaRPr>
          </a:p>
        </p:txBody>
      </p:sp>
      <p:sp>
        <p:nvSpPr>
          <p:cNvPr id="12" name="TextBox 11"/>
          <p:cNvSpPr txBox="1"/>
          <p:nvPr/>
        </p:nvSpPr>
        <p:spPr>
          <a:xfrm>
            <a:off x="2435286" y="854516"/>
            <a:ext cx="4243735" cy="645160"/>
          </a:xfrm>
          <a:prstGeom prst="rect">
            <a:avLst/>
          </a:prstGeom>
          <a:noFill/>
        </p:spPr>
        <p:txBody>
          <a:bodyPr wrap="square" rtlCol="0">
            <a:spAutoFit/>
          </a:bodyPr>
          <a:lstStyle/>
          <a:p>
            <a:pPr algn="just"/>
            <a:r>
              <a:rPr lang="en-US" sz="1200" b="1" dirty="0">
                <a:latin typeface="Arial" panose="020B0604020202020204" pitchFamily="34" charset="0"/>
                <a:cs typeface="Arial" panose="020B0604020202020204" pitchFamily="34" charset="0"/>
              </a:rPr>
              <a:t>MEGA-1IH6</a:t>
            </a:r>
            <a:r>
              <a:rPr lang="en-US" sz="1200" dirty="0">
                <a:latin typeface="Arial" panose="020B0604020202020204" pitchFamily="34" charset="0"/>
                <a:cs typeface="Arial" panose="020B0604020202020204" pitchFamily="34" charset="0"/>
              </a:rPr>
              <a:t> is a downstroke vertical baling machine, It can be loaded from both back Side. The machine has a single chamber with double door opening.</a:t>
            </a:r>
            <a:endParaRPr lang="en-IN" sz="1200" dirty="0">
              <a:latin typeface="Arial" panose="020B0604020202020204" pitchFamily="34" charset="0"/>
              <a:cs typeface="Arial" panose="020B0604020202020204" pitchFamily="34" charset="0"/>
            </a:endParaRPr>
          </a:p>
        </p:txBody>
      </p:sp>
      <p:sp>
        <p:nvSpPr>
          <p:cNvPr id="15" name="TextBox 14"/>
          <p:cNvSpPr txBox="1"/>
          <p:nvPr/>
        </p:nvSpPr>
        <p:spPr>
          <a:xfrm>
            <a:off x="4332868" y="1416151"/>
            <a:ext cx="2442319" cy="1383665"/>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This is a Single ram vertical baler and have a compressing force vary from 60 to 80 ton. The different force ratio will depend on what you intend to bale. More  force means you can bale harder /larger /stronger material.  </a:t>
            </a:r>
            <a:endParaRPr lang="en-IN" sz="1200" dirty="0">
              <a:latin typeface="Arial" panose="020B0604020202020204" pitchFamily="34" charset="0"/>
              <a:cs typeface="Arial" panose="020B0604020202020204" pitchFamily="34" charset="0"/>
            </a:endParaRPr>
          </a:p>
        </p:txBody>
      </p:sp>
      <p:graphicFrame>
        <p:nvGraphicFramePr>
          <p:cNvPr id="25" name="Table 25"/>
          <p:cNvGraphicFramePr>
            <a:graphicFrameLocks noGrp="1"/>
          </p:cNvGraphicFramePr>
          <p:nvPr/>
        </p:nvGraphicFramePr>
        <p:xfrm>
          <a:off x="1235280" y="6755790"/>
          <a:ext cx="5443741" cy="2269592"/>
        </p:xfrm>
        <a:graphic>
          <a:graphicData uri="http://schemas.openxmlformats.org/drawingml/2006/table">
            <a:tbl>
              <a:tblPr firstRow="1" bandRow="1">
                <a:tableStyleId>{9D7B26C5-4107-4FEC-AEDC-1716B250A1EF}</a:tableStyleId>
              </a:tblPr>
              <a:tblGrid>
                <a:gridCol w="1588585"/>
                <a:gridCol w="3855156"/>
              </a:tblGrid>
              <a:tr h="281588">
                <a:tc>
                  <a:txBody>
                    <a:bodyPr/>
                    <a:lstStyle/>
                    <a:p>
                      <a:r>
                        <a:rPr lang="en-US" sz="1200" b="1" dirty="0"/>
                        <a:t>CHAMBER SIZE</a:t>
                      </a:r>
                      <a:endParaRPr lang="en-IN" sz="1200" b="1"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t>900 L X 600 W X 2000 H</a:t>
                      </a:r>
                      <a:endParaRPr lang="en-IN" sz="1200" b="0"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r>
              <a:tr h="281588">
                <a:tc>
                  <a:txBody>
                    <a:bodyPr/>
                    <a:lstStyle/>
                    <a:p>
                      <a:r>
                        <a:rPr lang="en-US" sz="1200" b="1" dirty="0"/>
                        <a:t>BALE SIZE</a:t>
                      </a:r>
                      <a:endParaRPr lang="en-IN" sz="1200" b="1" dirty="0"/>
                    </a:p>
                  </a:txBody>
                  <a:tcPr marT="45723" marB="45723">
                    <a:lnT w="12700" cmpd="sng">
                      <a:noFill/>
                    </a:lnT>
                  </a:tcPr>
                </a:tc>
                <a:tc>
                  <a:txBody>
                    <a:bodyPr/>
                    <a:lstStyle/>
                    <a:p>
                      <a:r>
                        <a:rPr lang="en-US" sz="1200" dirty="0"/>
                        <a:t>900 L X 600 W X 700-900 H</a:t>
                      </a:r>
                      <a:endParaRPr lang="en-IN" sz="1200" dirty="0"/>
                    </a:p>
                  </a:txBody>
                  <a:tcPr marT="45723" marB="45723">
                    <a:lnT w="12700" cmpd="sng">
                      <a:noFill/>
                    </a:lnT>
                  </a:tcPr>
                </a:tc>
              </a:tr>
              <a:tr h="300921">
                <a:tc>
                  <a:txBody>
                    <a:bodyPr/>
                    <a:lstStyle/>
                    <a:p>
                      <a:r>
                        <a:rPr lang="en-US" sz="1200" b="1" dirty="0"/>
                        <a:t>BALE WEIGHT </a:t>
                      </a:r>
                      <a:endParaRPr lang="en-IN" sz="1200" b="1" dirty="0"/>
                    </a:p>
                  </a:txBody>
                  <a:tcPr marT="45723" marB="45723"/>
                </a:tc>
                <a:tc>
                  <a:txBody>
                    <a:bodyPr/>
                    <a:lstStyle/>
                    <a:p>
                      <a:r>
                        <a:rPr lang="en-US" sz="1200" dirty="0"/>
                        <a:t>150 - 350 KG</a:t>
                      </a:r>
                      <a:endParaRPr lang="en-IN" sz="1200" dirty="0"/>
                    </a:p>
                  </a:txBody>
                  <a:tcPr marT="45723" marB="45723"/>
                </a:tc>
              </a:tr>
              <a:tr h="281099">
                <a:tc>
                  <a:txBody>
                    <a:bodyPr/>
                    <a:lstStyle/>
                    <a:p>
                      <a:r>
                        <a:rPr lang="en-US" sz="1200" b="1" dirty="0"/>
                        <a:t>CAPACITY</a:t>
                      </a:r>
                      <a:endParaRPr lang="en-IN" sz="1200" b="1" dirty="0"/>
                    </a:p>
                  </a:txBody>
                  <a:tcPr marT="45723" marB="45723"/>
                </a:tc>
                <a:tc>
                  <a:txBody>
                    <a:bodyPr/>
                    <a:lstStyle/>
                    <a:p>
                      <a:r>
                        <a:rPr lang="en-US" sz="1200" dirty="0"/>
                        <a:t>60 TON</a:t>
                      </a:r>
                      <a:endParaRPr lang="en-IN" sz="1200" dirty="0"/>
                    </a:p>
                  </a:txBody>
                  <a:tcPr marT="45723" marB="45723"/>
                </a:tc>
              </a:tr>
              <a:tr h="281099">
                <a:tc>
                  <a:txBody>
                    <a:bodyPr/>
                    <a:lstStyle/>
                    <a:p>
                      <a:r>
                        <a:rPr lang="en-US" sz="1200" b="1" dirty="0"/>
                        <a:t>ELECTRIC MOTOR</a:t>
                      </a:r>
                      <a:endParaRPr lang="en-IN" sz="1200" b="1" dirty="0"/>
                    </a:p>
                  </a:txBody>
                  <a:tcPr marT="45723" marB="45723"/>
                </a:tc>
                <a:tc>
                  <a:txBody>
                    <a:bodyPr/>
                    <a:lstStyle/>
                    <a:p>
                      <a:r>
                        <a:rPr lang="en-US" sz="1200" dirty="0"/>
                        <a:t>7.5 /10 HP, 3 PHASE</a:t>
                      </a:r>
                      <a:endParaRPr lang="en-IN" sz="1200" dirty="0"/>
                    </a:p>
                  </a:txBody>
                  <a:tcPr marT="45723" marB="45723"/>
                </a:tc>
              </a:tr>
              <a:tr h="281099">
                <a:tc>
                  <a:txBody>
                    <a:bodyPr/>
                    <a:lstStyle/>
                    <a:p>
                      <a:r>
                        <a:rPr lang="en-US" sz="1200" b="1" dirty="0"/>
                        <a:t>OPERATION</a:t>
                      </a:r>
                      <a:endParaRPr lang="en-IN" sz="1200" b="1" dirty="0"/>
                    </a:p>
                  </a:txBody>
                  <a:tcPr marT="45723" marB="45723"/>
                </a:tc>
                <a:tc>
                  <a:txBody>
                    <a:bodyPr/>
                    <a:lstStyle/>
                    <a:p>
                      <a:r>
                        <a:rPr lang="en-US" sz="1200" dirty="0"/>
                        <a:t>MANUAL/ SEMI AUTOMATIC / FULLY AUTOMATIC</a:t>
                      </a:r>
                      <a:endParaRPr lang="en-IN" sz="1200" dirty="0"/>
                    </a:p>
                  </a:txBody>
                  <a:tcPr marT="45723" marB="45723"/>
                </a:tc>
              </a:tr>
              <a:tr h="281099">
                <a:tc>
                  <a:txBody>
                    <a:bodyPr/>
                    <a:lstStyle/>
                    <a:p>
                      <a:r>
                        <a:rPr lang="en-US" sz="1200" b="1" dirty="0"/>
                        <a:t>OIL CAPACITY</a:t>
                      </a:r>
                      <a:endParaRPr lang="en-IN" sz="1200" b="1" dirty="0"/>
                    </a:p>
                  </a:txBody>
                  <a:tcPr marT="45723" marB="45723">
                    <a:lnB>
                      <a:noFill/>
                    </a:lnB>
                  </a:tcPr>
                </a:tc>
                <a:tc>
                  <a:txBody>
                    <a:bodyPr/>
                    <a:lstStyle/>
                    <a:p>
                      <a:r>
                        <a:rPr lang="en-US" sz="1200" dirty="0"/>
                        <a:t>300 LTR</a:t>
                      </a:r>
                      <a:endParaRPr lang="en-IN" sz="1200" dirty="0"/>
                    </a:p>
                  </a:txBody>
                  <a:tcPr marT="45723" marB="45723">
                    <a:lnB>
                      <a:noFill/>
                    </a:lnB>
                  </a:tcPr>
                </a:tc>
              </a:tr>
              <a:tr h="281099">
                <a:tc>
                  <a:txBody>
                    <a:bodyPr/>
                    <a:lstStyle/>
                    <a:p>
                      <a:r>
                        <a:rPr lang="en-US" sz="1200" b="1" dirty="0"/>
                        <a:t>MACHINE WEIGHT</a:t>
                      </a:r>
                      <a:endParaRPr lang="en-IN" sz="1200" b="1" dirty="0"/>
                    </a:p>
                  </a:txBody>
                  <a:tcPr marT="45723" marB="45723">
                    <a:lnL>
                      <a:noFill/>
                    </a:lnL>
                    <a:lnR>
                      <a:noFill/>
                    </a:lnR>
                    <a:lnT>
                      <a:noFill/>
                    </a:lnT>
                    <a:lnB w="12700" cmpd="sng">
                      <a:noFill/>
                    </a:lnB>
                    <a:lnTlToBr w="12700" cmpd="sng">
                      <a:noFill/>
                      <a:prstDash val="solid"/>
                    </a:lnTlToBr>
                    <a:lnBlToTr w="12700" cmpd="sng">
                      <a:noFill/>
                      <a:prstDash val="solid"/>
                    </a:lnBlToTr>
                  </a:tcPr>
                </a:tc>
                <a:tc>
                  <a:txBody>
                    <a:bodyPr/>
                    <a:lstStyle/>
                    <a:p>
                      <a:r>
                        <a:rPr lang="en-US" sz="1200" dirty="0"/>
                        <a:t>2000 KG (AS SHOWN)</a:t>
                      </a:r>
                      <a:endParaRPr lang="en-IN" sz="1200" dirty="0"/>
                    </a:p>
                  </a:txBody>
                  <a:tcPr marT="45723" marB="45723">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27" name="TextBox 26"/>
          <p:cNvSpPr txBox="1"/>
          <p:nvPr/>
        </p:nvSpPr>
        <p:spPr>
          <a:xfrm>
            <a:off x="1196756" y="6401923"/>
            <a:ext cx="3024336" cy="315343"/>
          </a:xfrm>
          <a:prstGeom prst="rect">
            <a:avLst/>
          </a:prstGeom>
          <a:noFill/>
        </p:spPr>
        <p:txBody>
          <a:bodyPr wrap="square" rtlCol="0">
            <a:spAutoFit/>
          </a:bodyPr>
          <a:lstStyle/>
          <a:p>
            <a:r>
              <a:rPr lang="en-US" sz="1450" b="1" u="sng" dirty="0"/>
              <a:t>GENERAL SPECIFICATIONS</a:t>
            </a:r>
            <a:r>
              <a:rPr lang="en-US" sz="1450" b="1" dirty="0"/>
              <a:t> :</a:t>
            </a:r>
            <a:endParaRPr lang="en-IN" sz="1450" b="1" dirty="0"/>
          </a:p>
        </p:txBody>
      </p:sp>
      <p:sp>
        <p:nvSpPr>
          <p:cNvPr id="28" name="Rectangle: Rounded Corners 27"/>
          <p:cNvSpPr/>
          <p:nvPr/>
        </p:nvSpPr>
        <p:spPr>
          <a:xfrm>
            <a:off x="4466968" y="2818739"/>
            <a:ext cx="2212054" cy="57606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MEGA-1IH6 Bales light Non-ferrous!</a:t>
            </a:r>
            <a:endParaRPr lang="en-IN" sz="1400" b="1" dirty="0"/>
          </a:p>
        </p:txBody>
      </p:sp>
      <p:sp>
        <p:nvSpPr>
          <p:cNvPr id="29" name="TextBox 28"/>
          <p:cNvSpPr txBox="1"/>
          <p:nvPr/>
        </p:nvSpPr>
        <p:spPr>
          <a:xfrm>
            <a:off x="4666238" y="3449311"/>
            <a:ext cx="2038729" cy="3416320"/>
          </a:xfrm>
          <a:prstGeom prst="rect">
            <a:avLst/>
          </a:prstGeom>
          <a:noFill/>
        </p:spPr>
        <p:txBody>
          <a:bodyPr wrap="square" rtlCol="0">
            <a:spAutoFit/>
          </a:bodyPr>
          <a:lstStyle/>
          <a:p>
            <a:r>
              <a:rPr lang="en-US" sz="1200" dirty="0"/>
              <a:t>The </a:t>
            </a:r>
            <a:r>
              <a:rPr lang="en-US" sz="1200" b="1" dirty="0"/>
              <a:t>INFINITY Model  JUMBO-2IH4</a:t>
            </a:r>
            <a:r>
              <a:rPr lang="en-US" sz="1200" dirty="0"/>
              <a:t> bales the following material:</a:t>
            </a:r>
            <a:endParaRPr lang="en-US" sz="1200" dirty="0"/>
          </a:p>
          <a:p>
            <a:pPr marL="171450" indent="-171450">
              <a:lnSpc>
                <a:spcPct val="150000"/>
              </a:lnSpc>
              <a:buFont typeface="Wingdings" panose="05000000000000000000" pitchFamily="2" charset="2"/>
              <a:buChar char="§"/>
            </a:pPr>
            <a:r>
              <a:rPr lang="en-US" sz="1200" dirty="0"/>
              <a:t>Office paper / Newspaper</a:t>
            </a:r>
            <a:endParaRPr lang="en-US" sz="1200" dirty="0"/>
          </a:p>
          <a:p>
            <a:pPr marL="171450" indent="-171450">
              <a:lnSpc>
                <a:spcPct val="150000"/>
              </a:lnSpc>
              <a:buFont typeface="Wingdings" panose="05000000000000000000" pitchFamily="2" charset="2"/>
              <a:buChar char="§"/>
            </a:pPr>
            <a:r>
              <a:rPr lang="en-US" sz="1200" dirty="0"/>
              <a:t>Cardboards / OCC</a:t>
            </a:r>
            <a:endParaRPr lang="en-US" sz="1200" dirty="0"/>
          </a:p>
          <a:p>
            <a:pPr marL="171450" indent="-171450">
              <a:lnSpc>
                <a:spcPct val="150000"/>
              </a:lnSpc>
              <a:buFont typeface="Wingdings" panose="05000000000000000000" pitchFamily="2" charset="2"/>
              <a:buChar char="§"/>
            </a:pPr>
            <a:r>
              <a:rPr lang="en-US" sz="1200" dirty="0"/>
              <a:t>PET bottles</a:t>
            </a:r>
            <a:endParaRPr lang="en-US" sz="1200" dirty="0"/>
          </a:p>
          <a:p>
            <a:pPr marL="171450" indent="-171450">
              <a:lnSpc>
                <a:spcPct val="150000"/>
              </a:lnSpc>
              <a:buFont typeface="Wingdings" panose="05000000000000000000" pitchFamily="2" charset="2"/>
              <a:buChar char="§"/>
            </a:pPr>
            <a:r>
              <a:rPr lang="en-US" sz="1200" dirty="0"/>
              <a:t>Plastic waste</a:t>
            </a:r>
            <a:endParaRPr lang="en-US" sz="1200" dirty="0"/>
          </a:p>
          <a:p>
            <a:pPr marL="171450" indent="-171450">
              <a:lnSpc>
                <a:spcPct val="150000"/>
              </a:lnSpc>
              <a:buFont typeface="Wingdings" panose="05000000000000000000" pitchFamily="2" charset="2"/>
              <a:buChar char="§"/>
            </a:pPr>
            <a:r>
              <a:rPr lang="en-US" sz="1200" dirty="0" err="1"/>
              <a:t>Aluminium</a:t>
            </a:r>
            <a:r>
              <a:rPr lang="en-US" sz="1200" dirty="0"/>
              <a:t> Foil/ Cans</a:t>
            </a:r>
            <a:endParaRPr lang="en-US" sz="1200" dirty="0"/>
          </a:p>
          <a:p>
            <a:pPr marL="171450" indent="-171450">
              <a:lnSpc>
                <a:spcPct val="150000"/>
              </a:lnSpc>
              <a:buFont typeface="Wingdings" panose="05000000000000000000" pitchFamily="2" charset="2"/>
              <a:buChar char="§"/>
            </a:pPr>
            <a:r>
              <a:rPr lang="en-US" sz="1200" dirty="0"/>
              <a:t>Textiles / Cotton</a:t>
            </a:r>
            <a:endParaRPr lang="en-US" sz="1200" dirty="0"/>
          </a:p>
          <a:p>
            <a:pPr marL="171450" indent="-171450">
              <a:lnSpc>
                <a:spcPct val="150000"/>
              </a:lnSpc>
              <a:buFont typeface="Wingdings" panose="05000000000000000000" pitchFamily="2" charset="2"/>
              <a:buChar char="§"/>
            </a:pPr>
            <a:r>
              <a:rPr lang="en-US" sz="1200" dirty="0"/>
              <a:t>Packaging Bags</a:t>
            </a:r>
            <a:endParaRPr lang="en-US" sz="1200" dirty="0"/>
          </a:p>
          <a:p>
            <a:pPr marL="171450" indent="-171450">
              <a:lnSpc>
                <a:spcPct val="150000"/>
              </a:lnSpc>
              <a:buFont typeface="Wingdings" panose="05000000000000000000" pitchFamily="2" charset="2"/>
              <a:buChar char="§"/>
            </a:pPr>
            <a:r>
              <a:rPr lang="en-US" sz="1200" dirty="0"/>
              <a:t>Paddy Straw / Rice Husk</a:t>
            </a:r>
            <a:endParaRPr lang="en-US" sz="1200" dirty="0"/>
          </a:p>
          <a:p>
            <a:pPr marL="171450" indent="-171450">
              <a:lnSpc>
                <a:spcPct val="150000"/>
              </a:lnSpc>
              <a:buFont typeface="Wingdings" panose="05000000000000000000" pitchFamily="2" charset="2"/>
              <a:buChar char="§"/>
            </a:pPr>
            <a:r>
              <a:rPr lang="en-US" sz="1200" dirty="0"/>
              <a:t>Sugarcane waste</a:t>
            </a:r>
            <a:endParaRPr lang="en-US" sz="1200" dirty="0"/>
          </a:p>
          <a:p>
            <a:pPr marL="171450" indent="-171450">
              <a:lnSpc>
                <a:spcPct val="150000"/>
              </a:lnSpc>
              <a:buFont typeface="Wingdings" panose="05000000000000000000" pitchFamily="2" charset="2"/>
              <a:buChar char="§"/>
            </a:pPr>
            <a:r>
              <a:rPr lang="en-US" sz="1200" dirty="0"/>
              <a:t>Coconut Coir</a:t>
            </a:r>
            <a:endParaRPr lang="en-US" sz="1200"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l="13250" t="5375" r="10101" b="4064"/>
          <a:stretch>
            <a:fillRect/>
          </a:stretch>
        </p:blipFill>
        <p:spPr>
          <a:xfrm>
            <a:off x="1247931" y="57575"/>
            <a:ext cx="1105747" cy="1045158"/>
          </a:xfrm>
          <a:prstGeom prst="rect">
            <a:avLst/>
          </a:prstGeom>
        </p:spPr>
      </p:pic>
      <p:pic>
        <p:nvPicPr>
          <p:cNvPr id="5" name="Picture 4"/>
          <p:cNvPicPr>
            <a:picLocks noChangeAspect="1"/>
          </p:cNvPicPr>
          <p:nvPr/>
        </p:nvPicPr>
        <p:blipFill>
          <a:blip r:embed="rId2"/>
          <a:stretch>
            <a:fillRect/>
          </a:stretch>
        </p:blipFill>
        <p:spPr>
          <a:xfrm>
            <a:off x="1268730" y="1663700"/>
            <a:ext cx="3042920" cy="4650740"/>
          </a:xfrm>
          <a:prstGeom prst="rect">
            <a:avLst/>
          </a:prstGeom>
        </p:spPr>
      </p:pic>
    </p:spTree>
  </p:cSld>
  <p:clrMapOvr>
    <a:masterClrMapping/>
  </p:clrMapOvr>
  <p:transition spd="med">
    <p:pull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1" cstate="print">
            <a:extLst>
              <a:ext uri="{BEBA8EAE-BF5A-486C-A8C5-ECC9F3942E4B}">
                <a14:imgProps xmlns:a14="http://schemas.microsoft.com/office/drawing/2010/main">
                  <a14:imgLayer r:embed="rId2">
                    <a14:imgEffect>
                      <a14:artisticPaintBrush/>
                    </a14:imgEffect>
                  </a14:imgLayer>
                </a14:imgProps>
              </a:ext>
            </a:extLst>
          </a:blip>
          <a:srcRect/>
          <a:stretch>
            <a:fillRect/>
          </a:stretch>
        </p:blipFill>
        <p:spPr bwMode="auto">
          <a:xfrm rot="200311">
            <a:off x="1280903" y="1543415"/>
            <a:ext cx="3050509" cy="4744406"/>
          </a:xfrm>
          <a:prstGeom prst="rect">
            <a:avLst/>
          </a:prstGeom>
          <a:ln>
            <a:noFill/>
          </a:ln>
          <a:effectLst>
            <a:outerShdw blurRad="190500" algn="tl" rotWithShape="0">
              <a:srgbClr val="000000">
                <a:alpha val="70000"/>
              </a:srgbClr>
            </a:outerShdw>
          </a:effectLst>
        </p:spPr>
      </p:pic>
      <p:sp>
        <p:nvSpPr>
          <p:cNvPr id="8" name="Rectangle 7"/>
          <p:cNvSpPr/>
          <p:nvPr/>
        </p:nvSpPr>
        <p:spPr>
          <a:xfrm rot="16200000">
            <a:off x="-4005981" y="4013271"/>
            <a:ext cx="9144000" cy="1117456"/>
          </a:xfrm>
          <a:prstGeom prst="rect">
            <a:avLst/>
          </a:prstGeom>
          <a:gradFill>
            <a:gsLst>
              <a:gs pos="68000">
                <a:schemeClr val="accent2">
                  <a:shade val="93000"/>
                  <a:satMod val="130000"/>
                </a:schemeClr>
              </a:gs>
              <a:gs pos="0">
                <a:schemeClr val="accent2">
                  <a:shade val="94000"/>
                  <a:satMod val="135000"/>
                  <a:alpha val="36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rPr>
              <a:t>MODEL - JUMBO - 2IH4</a:t>
            </a:r>
            <a:endParaRPr lang="en-IN"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endParaRPr>
          </a:p>
        </p:txBody>
      </p:sp>
      <p:sp>
        <p:nvSpPr>
          <p:cNvPr id="10" name="Rectangle 9"/>
          <p:cNvSpPr/>
          <p:nvPr/>
        </p:nvSpPr>
        <p:spPr>
          <a:xfrm>
            <a:off x="2413840" y="0"/>
            <a:ext cx="4444160" cy="835441"/>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JUMBO-2IH4</a:t>
            </a:r>
            <a:endParaRPr lang="en-IN" sz="2400" b="1" dirty="0">
              <a:solidFill>
                <a:schemeClr val="bg1"/>
              </a:solidFill>
              <a:latin typeface="Arial Black" panose="020B0A04020102020204" pitchFamily="34" charset="0"/>
            </a:endParaRPr>
          </a:p>
        </p:txBody>
      </p:sp>
      <p:sp>
        <p:nvSpPr>
          <p:cNvPr id="12" name="TextBox 11"/>
          <p:cNvSpPr txBox="1"/>
          <p:nvPr/>
        </p:nvSpPr>
        <p:spPr>
          <a:xfrm>
            <a:off x="2345101" y="824188"/>
            <a:ext cx="4243735" cy="646331"/>
          </a:xfrm>
          <a:prstGeom prst="rect">
            <a:avLst/>
          </a:prstGeom>
          <a:noFill/>
        </p:spPr>
        <p:txBody>
          <a:bodyPr wrap="square" rtlCol="0">
            <a:spAutoFit/>
          </a:bodyPr>
          <a:lstStyle/>
          <a:p>
            <a:pPr algn="just"/>
            <a:r>
              <a:rPr lang="en-US" sz="1200" b="1" dirty="0">
                <a:latin typeface="Arial" panose="020B0604020202020204" pitchFamily="34" charset="0"/>
                <a:cs typeface="Arial" panose="020B0604020202020204" pitchFamily="34" charset="0"/>
              </a:rPr>
              <a:t>JUMBO-2IH4</a:t>
            </a:r>
            <a:r>
              <a:rPr lang="en-US" sz="1200" dirty="0">
                <a:latin typeface="Arial" panose="020B0604020202020204" pitchFamily="34" charset="0"/>
                <a:cs typeface="Arial" panose="020B0604020202020204" pitchFamily="34" charset="0"/>
              </a:rPr>
              <a:t> is a downstroke vertical baling machine, It can be loaded from both front &amp; back Side. The machine has a single chamber with double door opening.</a:t>
            </a:r>
            <a:endParaRPr lang="en-IN" sz="1200" dirty="0">
              <a:latin typeface="Arial" panose="020B0604020202020204" pitchFamily="34" charset="0"/>
              <a:cs typeface="Arial" panose="020B0604020202020204" pitchFamily="34" charset="0"/>
            </a:endParaRPr>
          </a:p>
        </p:txBody>
      </p:sp>
      <p:sp>
        <p:nvSpPr>
          <p:cNvPr id="15" name="TextBox 14"/>
          <p:cNvSpPr txBox="1"/>
          <p:nvPr/>
        </p:nvSpPr>
        <p:spPr>
          <a:xfrm>
            <a:off x="4332868" y="1416151"/>
            <a:ext cx="2442319" cy="1384995"/>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This is a Dual ram vertical baler and have a compressing force vary from 50 to 100 ton. The different force ratio will depend on what you intend to bale. More  force means you can bale harder /larger /stronger material.  </a:t>
            </a:r>
            <a:endParaRPr lang="en-IN" sz="1200" dirty="0">
              <a:latin typeface="Arial" panose="020B0604020202020204" pitchFamily="34" charset="0"/>
              <a:cs typeface="Arial" panose="020B0604020202020204" pitchFamily="34" charset="0"/>
            </a:endParaRPr>
          </a:p>
        </p:txBody>
      </p:sp>
      <p:graphicFrame>
        <p:nvGraphicFramePr>
          <p:cNvPr id="25" name="Table 25"/>
          <p:cNvGraphicFramePr>
            <a:graphicFrameLocks noGrp="1"/>
          </p:cNvGraphicFramePr>
          <p:nvPr/>
        </p:nvGraphicFramePr>
        <p:xfrm>
          <a:off x="1235280" y="6755790"/>
          <a:ext cx="5443741" cy="2269592"/>
        </p:xfrm>
        <a:graphic>
          <a:graphicData uri="http://schemas.openxmlformats.org/drawingml/2006/table">
            <a:tbl>
              <a:tblPr firstRow="1" bandRow="1">
                <a:tableStyleId>{9D7B26C5-4107-4FEC-AEDC-1716B250A1EF}</a:tableStyleId>
              </a:tblPr>
              <a:tblGrid>
                <a:gridCol w="1588585"/>
                <a:gridCol w="3855156"/>
              </a:tblGrid>
              <a:tr h="281588">
                <a:tc>
                  <a:txBody>
                    <a:bodyPr/>
                    <a:lstStyle/>
                    <a:p>
                      <a:r>
                        <a:rPr lang="en-US" sz="1200" b="1" dirty="0"/>
                        <a:t>CHAMBER SIZE</a:t>
                      </a:r>
                      <a:endParaRPr lang="en-IN" sz="1200" b="1"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t>1400 L X 800 W X 1300 H</a:t>
                      </a:r>
                      <a:endParaRPr lang="en-IN" sz="1200" b="0"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r>
              <a:tr h="281588">
                <a:tc>
                  <a:txBody>
                    <a:bodyPr/>
                    <a:lstStyle/>
                    <a:p>
                      <a:r>
                        <a:rPr lang="en-US" sz="1200" b="1" dirty="0"/>
                        <a:t>BALE SIZE</a:t>
                      </a:r>
                      <a:endParaRPr lang="en-IN" sz="1200" b="1" dirty="0"/>
                    </a:p>
                  </a:txBody>
                  <a:tcPr marT="45723" marB="45723">
                    <a:lnT w="12700" cmpd="sng">
                      <a:noFill/>
                    </a:lnT>
                  </a:tcPr>
                </a:tc>
                <a:tc>
                  <a:txBody>
                    <a:bodyPr/>
                    <a:lstStyle/>
                    <a:p>
                      <a:r>
                        <a:rPr lang="en-US" sz="1200" dirty="0"/>
                        <a:t>1400 L X 800 W X 300-700 H</a:t>
                      </a:r>
                      <a:endParaRPr lang="en-IN" sz="1200" dirty="0"/>
                    </a:p>
                  </a:txBody>
                  <a:tcPr marT="45723" marB="45723">
                    <a:lnT w="12700" cmpd="sng">
                      <a:noFill/>
                    </a:lnT>
                  </a:tcPr>
                </a:tc>
              </a:tr>
              <a:tr h="300921">
                <a:tc>
                  <a:txBody>
                    <a:bodyPr/>
                    <a:lstStyle/>
                    <a:p>
                      <a:r>
                        <a:rPr lang="en-US" sz="1200" b="1" dirty="0"/>
                        <a:t>BALE WEIGHT </a:t>
                      </a:r>
                      <a:endParaRPr lang="en-IN" sz="1200" b="1" dirty="0"/>
                    </a:p>
                  </a:txBody>
                  <a:tcPr marT="45723" marB="45723"/>
                </a:tc>
                <a:tc>
                  <a:txBody>
                    <a:bodyPr/>
                    <a:lstStyle/>
                    <a:p>
                      <a:r>
                        <a:rPr lang="en-US" sz="1200" dirty="0"/>
                        <a:t>150 - 350 KG</a:t>
                      </a:r>
                      <a:endParaRPr lang="en-IN" sz="1200" dirty="0"/>
                    </a:p>
                  </a:txBody>
                  <a:tcPr marT="45723" marB="45723"/>
                </a:tc>
              </a:tr>
              <a:tr h="281099">
                <a:tc>
                  <a:txBody>
                    <a:bodyPr/>
                    <a:lstStyle/>
                    <a:p>
                      <a:r>
                        <a:rPr lang="en-US" sz="1200" b="1" dirty="0"/>
                        <a:t>CAPACITY</a:t>
                      </a:r>
                      <a:endParaRPr lang="en-IN" sz="1200" b="1" dirty="0"/>
                    </a:p>
                  </a:txBody>
                  <a:tcPr marT="45723" marB="45723"/>
                </a:tc>
                <a:tc>
                  <a:txBody>
                    <a:bodyPr/>
                    <a:lstStyle/>
                    <a:p>
                      <a:r>
                        <a:rPr lang="en-US" sz="1200" dirty="0"/>
                        <a:t>60 TON</a:t>
                      </a:r>
                      <a:endParaRPr lang="en-IN" sz="1200" dirty="0"/>
                    </a:p>
                  </a:txBody>
                  <a:tcPr marT="45723" marB="45723"/>
                </a:tc>
              </a:tr>
              <a:tr h="281099">
                <a:tc>
                  <a:txBody>
                    <a:bodyPr/>
                    <a:lstStyle/>
                    <a:p>
                      <a:r>
                        <a:rPr lang="en-US" sz="1200" b="1" dirty="0"/>
                        <a:t>ELECTRIC MOTOR</a:t>
                      </a:r>
                      <a:endParaRPr lang="en-IN" sz="1200" b="1" dirty="0"/>
                    </a:p>
                  </a:txBody>
                  <a:tcPr marT="45723" marB="45723"/>
                </a:tc>
                <a:tc>
                  <a:txBody>
                    <a:bodyPr/>
                    <a:lstStyle/>
                    <a:p>
                      <a:r>
                        <a:rPr lang="en-US" sz="1200" dirty="0"/>
                        <a:t>7.5 /10 HP, 3 PHASE</a:t>
                      </a:r>
                      <a:endParaRPr lang="en-IN" sz="1200" dirty="0"/>
                    </a:p>
                  </a:txBody>
                  <a:tcPr marT="45723" marB="45723"/>
                </a:tc>
              </a:tr>
              <a:tr h="281099">
                <a:tc>
                  <a:txBody>
                    <a:bodyPr/>
                    <a:lstStyle/>
                    <a:p>
                      <a:r>
                        <a:rPr lang="en-US" sz="1200" b="1" dirty="0"/>
                        <a:t>OPERATION</a:t>
                      </a:r>
                      <a:endParaRPr lang="en-IN" sz="1200" b="1" dirty="0"/>
                    </a:p>
                  </a:txBody>
                  <a:tcPr marT="45723" marB="45723"/>
                </a:tc>
                <a:tc>
                  <a:txBody>
                    <a:bodyPr/>
                    <a:lstStyle/>
                    <a:p>
                      <a:r>
                        <a:rPr lang="en-US" sz="1200" dirty="0"/>
                        <a:t>MANUAL/ SEMI AUTOMATIC / FULLY AUTOMATIC</a:t>
                      </a:r>
                      <a:endParaRPr lang="en-IN" sz="1200" dirty="0"/>
                    </a:p>
                  </a:txBody>
                  <a:tcPr marT="45723" marB="45723"/>
                </a:tc>
              </a:tr>
              <a:tr h="281099">
                <a:tc>
                  <a:txBody>
                    <a:bodyPr/>
                    <a:lstStyle/>
                    <a:p>
                      <a:r>
                        <a:rPr lang="en-US" sz="1200" b="1" dirty="0"/>
                        <a:t>OIL CAPACITY</a:t>
                      </a:r>
                      <a:endParaRPr lang="en-IN" sz="1200" b="1" dirty="0"/>
                    </a:p>
                  </a:txBody>
                  <a:tcPr marT="45723" marB="45723">
                    <a:lnB>
                      <a:noFill/>
                    </a:lnB>
                  </a:tcPr>
                </a:tc>
                <a:tc>
                  <a:txBody>
                    <a:bodyPr/>
                    <a:lstStyle/>
                    <a:p>
                      <a:r>
                        <a:rPr lang="en-US" sz="1200" dirty="0"/>
                        <a:t>150 LTR</a:t>
                      </a:r>
                      <a:endParaRPr lang="en-IN" sz="1200" dirty="0"/>
                    </a:p>
                  </a:txBody>
                  <a:tcPr marT="45723" marB="45723">
                    <a:lnB>
                      <a:noFill/>
                    </a:lnB>
                  </a:tcPr>
                </a:tc>
              </a:tr>
              <a:tr h="281099">
                <a:tc>
                  <a:txBody>
                    <a:bodyPr/>
                    <a:lstStyle/>
                    <a:p>
                      <a:r>
                        <a:rPr lang="en-US" sz="1200" b="1" dirty="0"/>
                        <a:t>MACHINE WEIGHT</a:t>
                      </a:r>
                      <a:endParaRPr lang="en-IN" sz="1200" b="1" dirty="0"/>
                    </a:p>
                  </a:txBody>
                  <a:tcPr marT="45723" marB="45723">
                    <a:lnL>
                      <a:noFill/>
                    </a:lnL>
                    <a:lnR>
                      <a:noFill/>
                    </a:lnR>
                    <a:lnT>
                      <a:noFill/>
                    </a:lnT>
                    <a:lnB w="12700" cmpd="sng">
                      <a:noFill/>
                    </a:lnB>
                    <a:lnTlToBr w="12700" cmpd="sng">
                      <a:noFill/>
                      <a:prstDash val="solid"/>
                    </a:lnTlToBr>
                    <a:lnBlToTr w="12700" cmpd="sng">
                      <a:noFill/>
                      <a:prstDash val="solid"/>
                    </a:lnBlToTr>
                  </a:tcPr>
                </a:tc>
                <a:tc>
                  <a:txBody>
                    <a:bodyPr/>
                    <a:lstStyle/>
                    <a:p>
                      <a:r>
                        <a:rPr lang="en-US" sz="1200" dirty="0"/>
                        <a:t>2000 KG (AS SHOWN)</a:t>
                      </a:r>
                      <a:endParaRPr lang="en-IN" sz="1200" dirty="0"/>
                    </a:p>
                  </a:txBody>
                  <a:tcPr marT="45723" marB="45723">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27" name="TextBox 26"/>
          <p:cNvSpPr txBox="1"/>
          <p:nvPr/>
        </p:nvSpPr>
        <p:spPr>
          <a:xfrm>
            <a:off x="1196756" y="6401923"/>
            <a:ext cx="3024336" cy="315343"/>
          </a:xfrm>
          <a:prstGeom prst="rect">
            <a:avLst/>
          </a:prstGeom>
          <a:noFill/>
        </p:spPr>
        <p:txBody>
          <a:bodyPr wrap="square" rtlCol="0">
            <a:spAutoFit/>
          </a:bodyPr>
          <a:lstStyle/>
          <a:p>
            <a:r>
              <a:rPr lang="en-US" sz="1450" b="1" u="sng" dirty="0"/>
              <a:t>GENERAL SPECIFICATIONS</a:t>
            </a:r>
            <a:r>
              <a:rPr lang="en-US" sz="1450" b="1" dirty="0"/>
              <a:t> :</a:t>
            </a:r>
            <a:endParaRPr lang="en-IN" sz="1450" b="1" dirty="0"/>
          </a:p>
        </p:txBody>
      </p:sp>
      <p:sp>
        <p:nvSpPr>
          <p:cNvPr id="28" name="Rectangle: Rounded Corners 27"/>
          <p:cNvSpPr/>
          <p:nvPr/>
        </p:nvSpPr>
        <p:spPr>
          <a:xfrm>
            <a:off x="4466968" y="2818739"/>
            <a:ext cx="2212054" cy="57606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JUMBO-2IH4 Bales light Non-ferrous!</a:t>
            </a:r>
            <a:endParaRPr lang="en-IN" sz="1400" b="1" dirty="0"/>
          </a:p>
        </p:txBody>
      </p:sp>
      <p:sp>
        <p:nvSpPr>
          <p:cNvPr id="29" name="TextBox 28"/>
          <p:cNvSpPr txBox="1"/>
          <p:nvPr/>
        </p:nvSpPr>
        <p:spPr>
          <a:xfrm>
            <a:off x="4572008" y="3428992"/>
            <a:ext cx="2038729" cy="3416320"/>
          </a:xfrm>
          <a:prstGeom prst="rect">
            <a:avLst/>
          </a:prstGeom>
          <a:noFill/>
        </p:spPr>
        <p:txBody>
          <a:bodyPr wrap="square" rtlCol="0">
            <a:spAutoFit/>
          </a:bodyPr>
          <a:lstStyle/>
          <a:p>
            <a:r>
              <a:rPr lang="en-US" sz="1200" dirty="0"/>
              <a:t>The </a:t>
            </a:r>
            <a:r>
              <a:rPr lang="en-US" sz="1200" b="1" dirty="0"/>
              <a:t>INFINITY Model  JUMBO-2IH4</a:t>
            </a:r>
            <a:r>
              <a:rPr lang="en-US" sz="1200" dirty="0"/>
              <a:t> bales the following material:</a:t>
            </a:r>
            <a:endParaRPr lang="en-US" sz="1200" dirty="0"/>
          </a:p>
          <a:p>
            <a:pPr marL="171450" indent="-171450">
              <a:lnSpc>
                <a:spcPct val="150000"/>
              </a:lnSpc>
              <a:buFont typeface="Wingdings" panose="05000000000000000000" pitchFamily="2" charset="2"/>
              <a:buChar char="§"/>
            </a:pPr>
            <a:r>
              <a:rPr lang="en-US" sz="1200" dirty="0"/>
              <a:t>Office paper / Newspaper</a:t>
            </a:r>
            <a:endParaRPr lang="en-US" sz="1200" dirty="0"/>
          </a:p>
          <a:p>
            <a:pPr marL="171450" indent="-171450">
              <a:lnSpc>
                <a:spcPct val="150000"/>
              </a:lnSpc>
              <a:buFont typeface="Wingdings" panose="05000000000000000000" pitchFamily="2" charset="2"/>
              <a:buChar char="§"/>
            </a:pPr>
            <a:r>
              <a:rPr lang="en-US" sz="1200" dirty="0"/>
              <a:t>Cardboards / OCC</a:t>
            </a:r>
            <a:endParaRPr lang="en-US" sz="1200" dirty="0"/>
          </a:p>
          <a:p>
            <a:pPr marL="171450" indent="-171450">
              <a:lnSpc>
                <a:spcPct val="150000"/>
              </a:lnSpc>
              <a:buFont typeface="Wingdings" panose="05000000000000000000" pitchFamily="2" charset="2"/>
              <a:buChar char="§"/>
            </a:pPr>
            <a:r>
              <a:rPr lang="en-US" sz="1200" dirty="0"/>
              <a:t>PET bottles</a:t>
            </a:r>
            <a:endParaRPr lang="en-US" sz="1200" dirty="0"/>
          </a:p>
          <a:p>
            <a:pPr marL="171450" indent="-171450">
              <a:lnSpc>
                <a:spcPct val="150000"/>
              </a:lnSpc>
              <a:buFont typeface="Wingdings" panose="05000000000000000000" pitchFamily="2" charset="2"/>
              <a:buChar char="§"/>
            </a:pPr>
            <a:r>
              <a:rPr lang="en-US" sz="1200" dirty="0"/>
              <a:t>Plastic waste</a:t>
            </a:r>
            <a:endParaRPr lang="en-US" sz="1200" dirty="0"/>
          </a:p>
          <a:p>
            <a:pPr marL="171450" indent="-171450">
              <a:lnSpc>
                <a:spcPct val="150000"/>
              </a:lnSpc>
              <a:buFont typeface="Wingdings" panose="05000000000000000000" pitchFamily="2" charset="2"/>
              <a:buChar char="§"/>
            </a:pPr>
            <a:r>
              <a:rPr lang="en-US" sz="1200" dirty="0" err="1"/>
              <a:t>Aluminium</a:t>
            </a:r>
            <a:r>
              <a:rPr lang="en-US" sz="1200" dirty="0"/>
              <a:t> Foil/ Cans</a:t>
            </a:r>
            <a:endParaRPr lang="en-US" sz="1200" dirty="0"/>
          </a:p>
          <a:p>
            <a:pPr marL="171450" indent="-171450">
              <a:lnSpc>
                <a:spcPct val="150000"/>
              </a:lnSpc>
              <a:buFont typeface="Wingdings" panose="05000000000000000000" pitchFamily="2" charset="2"/>
              <a:buChar char="§"/>
            </a:pPr>
            <a:r>
              <a:rPr lang="en-US" sz="1200" dirty="0"/>
              <a:t>Textiles / Cotton</a:t>
            </a:r>
            <a:endParaRPr lang="en-US" sz="1200" dirty="0"/>
          </a:p>
          <a:p>
            <a:pPr marL="171450" indent="-171450">
              <a:lnSpc>
                <a:spcPct val="150000"/>
              </a:lnSpc>
              <a:buFont typeface="Wingdings" panose="05000000000000000000" pitchFamily="2" charset="2"/>
              <a:buChar char="§"/>
            </a:pPr>
            <a:r>
              <a:rPr lang="en-US" sz="1200" dirty="0"/>
              <a:t>Packaging Bags</a:t>
            </a:r>
            <a:endParaRPr lang="en-US" sz="1200" dirty="0"/>
          </a:p>
          <a:p>
            <a:pPr marL="171450" indent="-171450">
              <a:lnSpc>
                <a:spcPct val="150000"/>
              </a:lnSpc>
              <a:buFont typeface="Wingdings" panose="05000000000000000000" pitchFamily="2" charset="2"/>
              <a:buChar char="§"/>
            </a:pPr>
            <a:r>
              <a:rPr lang="en-US" sz="1200" dirty="0"/>
              <a:t>Paddy Straw / Rice Husk</a:t>
            </a:r>
            <a:endParaRPr lang="en-US" sz="1200" dirty="0"/>
          </a:p>
          <a:p>
            <a:pPr marL="171450" indent="-171450">
              <a:lnSpc>
                <a:spcPct val="150000"/>
              </a:lnSpc>
              <a:buFont typeface="Wingdings" panose="05000000000000000000" pitchFamily="2" charset="2"/>
              <a:buChar char="§"/>
            </a:pPr>
            <a:r>
              <a:rPr lang="en-US" sz="1200" dirty="0"/>
              <a:t>Sugarcane waste</a:t>
            </a:r>
            <a:endParaRPr lang="en-US" sz="1200" dirty="0"/>
          </a:p>
          <a:p>
            <a:pPr marL="171450" indent="-171450">
              <a:lnSpc>
                <a:spcPct val="150000"/>
              </a:lnSpc>
              <a:buFont typeface="Wingdings" panose="05000000000000000000" pitchFamily="2" charset="2"/>
              <a:buChar char="§"/>
            </a:pPr>
            <a:r>
              <a:rPr lang="en-US" sz="1200" dirty="0"/>
              <a:t>Coconut Coir</a:t>
            </a:r>
            <a:endParaRPr lang="en-US" sz="1200" dirty="0"/>
          </a:p>
        </p:txBody>
      </p:sp>
      <p:sp>
        <p:nvSpPr>
          <p:cNvPr id="2" name="TextBox 1"/>
          <p:cNvSpPr txBox="1"/>
          <p:nvPr/>
        </p:nvSpPr>
        <p:spPr>
          <a:xfrm>
            <a:off x="1251799" y="2028003"/>
            <a:ext cx="1296144" cy="461665"/>
          </a:xfrm>
          <a:prstGeom prst="rect">
            <a:avLst/>
          </a:prstGeom>
          <a:noFill/>
        </p:spPr>
        <p:txBody>
          <a:bodyPr wrap="square" rtlCol="0">
            <a:spAutoFit/>
          </a:bodyPr>
          <a:lstStyle/>
          <a:p>
            <a:r>
              <a:rPr lang="en-US" sz="1200" b="1" dirty="0"/>
              <a:t>COLOUR SHADES:</a:t>
            </a:r>
            <a:endParaRPr lang="en-US" sz="1200" b="1" dirty="0"/>
          </a:p>
          <a:p>
            <a:endParaRPr lang="en-IN" sz="12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1799" y="2258833"/>
            <a:ext cx="359174" cy="33393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flipV="1">
            <a:off x="1611123" y="2305005"/>
            <a:ext cx="270804" cy="27201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2345" y="2307865"/>
            <a:ext cx="269151" cy="26915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261669" y="2306429"/>
            <a:ext cx="269154" cy="26915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l="13250" t="5375" r="10101" b="4064"/>
          <a:stretch>
            <a:fillRect/>
          </a:stretch>
        </p:blipFill>
        <p:spPr>
          <a:xfrm>
            <a:off x="1251799" y="60768"/>
            <a:ext cx="1095151" cy="1035143"/>
          </a:xfrm>
          <a:prstGeom prst="rect">
            <a:avLst/>
          </a:prstGeom>
        </p:spPr>
      </p:pic>
    </p:spTree>
  </p:cSld>
  <p:clrMapOvr>
    <a:masterClrMapping/>
  </p:clrMapOvr>
  <p:transition spd="med">
    <p:pull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28868" y="785786"/>
            <a:ext cx="4357694" cy="646331"/>
          </a:xfrm>
          <a:prstGeom prst="rect">
            <a:avLst/>
          </a:prstGeom>
          <a:noFill/>
        </p:spPr>
        <p:txBody>
          <a:bodyPr wrap="square" rtlCol="0">
            <a:spAutoFit/>
          </a:bodyPr>
          <a:lstStyle/>
          <a:p>
            <a:pPr algn="just"/>
            <a:r>
              <a:rPr lang="en-US" sz="1200" b="1" dirty="0">
                <a:latin typeface="Arial" panose="020B0604020202020204" pitchFamily="34" charset="0"/>
                <a:cs typeface="Arial" panose="020B0604020202020204" pitchFamily="34" charset="0"/>
              </a:rPr>
              <a:t>SUMO-2IH5</a:t>
            </a:r>
            <a:r>
              <a:rPr lang="en-IN"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 is a downstroke vertical baling machine, It can be loaded from front &amp; back Side. The machine has a single chamber with double door opening.</a:t>
            </a:r>
            <a:endParaRPr lang="en-IN" sz="1200" dirty="0">
              <a:latin typeface="Arial" panose="020B0604020202020204" pitchFamily="34" charset="0"/>
              <a:cs typeface="Arial" panose="020B0604020202020204" pitchFamily="34" charset="0"/>
            </a:endParaRPr>
          </a:p>
        </p:txBody>
      </p:sp>
      <p:sp>
        <p:nvSpPr>
          <p:cNvPr id="8" name="TextBox 7"/>
          <p:cNvSpPr txBox="1"/>
          <p:nvPr/>
        </p:nvSpPr>
        <p:spPr>
          <a:xfrm>
            <a:off x="4214818" y="1428728"/>
            <a:ext cx="2571744" cy="1384995"/>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This is a single ram vertical baler and have a compressing force vary from 50 to 75 ton. The different force ratio will depend on what you intend to bale. More  force means you can bale harder /larger /stronger material.  </a:t>
            </a:r>
            <a:endParaRPr lang="en-IN" sz="1200" dirty="0">
              <a:latin typeface="Arial" panose="020B0604020202020204" pitchFamily="34" charset="0"/>
              <a:cs typeface="Arial" panose="020B0604020202020204" pitchFamily="34" charset="0"/>
            </a:endParaRPr>
          </a:p>
        </p:txBody>
      </p:sp>
      <p:graphicFrame>
        <p:nvGraphicFramePr>
          <p:cNvPr id="9" name="Table 25"/>
          <p:cNvGraphicFramePr>
            <a:graphicFrameLocks noGrp="1"/>
          </p:cNvGraphicFramePr>
          <p:nvPr/>
        </p:nvGraphicFramePr>
        <p:xfrm>
          <a:off x="1235278" y="6755789"/>
          <a:ext cx="5443741" cy="2269592"/>
        </p:xfrm>
        <a:graphic>
          <a:graphicData uri="http://schemas.openxmlformats.org/drawingml/2006/table">
            <a:tbl>
              <a:tblPr firstRow="1" bandRow="1">
                <a:tableStyleId>{9D7B26C5-4107-4FEC-AEDC-1716B250A1EF}</a:tableStyleId>
              </a:tblPr>
              <a:tblGrid>
                <a:gridCol w="1588585"/>
                <a:gridCol w="3855156"/>
              </a:tblGrid>
              <a:tr h="281588">
                <a:tc>
                  <a:txBody>
                    <a:bodyPr/>
                    <a:lstStyle/>
                    <a:p>
                      <a:r>
                        <a:rPr lang="en-US" sz="1200" b="1" dirty="0"/>
                        <a:t>CHAMBER SIZE</a:t>
                      </a:r>
                      <a:endParaRPr lang="en-IN" sz="1200" b="1"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t>900 L X 600 W X 1300 H</a:t>
                      </a:r>
                      <a:endParaRPr lang="en-IN" sz="1200" b="0"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r>
              <a:tr h="281588">
                <a:tc>
                  <a:txBody>
                    <a:bodyPr/>
                    <a:lstStyle/>
                    <a:p>
                      <a:r>
                        <a:rPr lang="en-US" sz="1200" b="1" dirty="0"/>
                        <a:t>BALE SIZE</a:t>
                      </a:r>
                      <a:endParaRPr lang="en-IN" sz="1200" b="1" dirty="0"/>
                    </a:p>
                  </a:txBody>
                  <a:tcPr marT="45723" marB="45723">
                    <a:lnT w="12700" cmpd="sng">
                      <a:noFill/>
                    </a:lnT>
                  </a:tcPr>
                </a:tc>
                <a:tc>
                  <a:txBody>
                    <a:bodyPr/>
                    <a:lstStyle/>
                    <a:p>
                      <a:r>
                        <a:rPr lang="en-US" sz="1200" dirty="0"/>
                        <a:t>900 L X 600 W X 300-700 H</a:t>
                      </a:r>
                      <a:endParaRPr lang="en-IN" sz="1200" dirty="0"/>
                    </a:p>
                  </a:txBody>
                  <a:tcPr marT="45723" marB="45723">
                    <a:lnT w="12700" cmpd="sng">
                      <a:noFill/>
                    </a:lnT>
                  </a:tcPr>
                </a:tc>
              </a:tr>
              <a:tr h="300921">
                <a:tc>
                  <a:txBody>
                    <a:bodyPr/>
                    <a:lstStyle/>
                    <a:p>
                      <a:r>
                        <a:rPr lang="en-US" sz="1200" b="1" dirty="0"/>
                        <a:t>BALE WEIGHT </a:t>
                      </a:r>
                      <a:endParaRPr lang="en-IN" sz="1200" b="1" dirty="0"/>
                    </a:p>
                  </a:txBody>
                  <a:tcPr marT="45723" marB="45723"/>
                </a:tc>
                <a:tc>
                  <a:txBody>
                    <a:bodyPr/>
                    <a:lstStyle/>
                    <a:p>
                      <a:r>
                        <a:rPr lang="en-US" sz="1200" dirty="0"/>
                        <a:t>100-250 KG</a:t>
                      </a:r>
                      <a:endParaRPr lang="en-IN" sz="1200" dirty="0"/>
                    </a:p>
                  </a:txBody>
                  <a:tcPr marT="45723" marB="45723"/>
                </a:tc>
              </a:tr>
              <a:tr h="281099">
                <a:tc>
                  <a:txBody>
                    <a:bodyPr/>
                    <a:lstStyle/>
                    <a:p>
                      <a:r>
                        <a:rPr lang="en-US" sz="1200" b="1" dirty="0"/>
                        <a:t>CAPACITY</a:t>
                      </a:r>
                      <a:endParaRPr lang="en-IN" sz="1200" b="1" dirty="0"/>
                    </a:p>
                  </a:txBody>
                  <a:tcPr marT="45723" marB="45723"/>
                </a:tc>
                <a:tc>
                  <a:txBody>
                    <a:bodyPr/>
                    <a:lstStyle/>
                    <a:p>
                      <a:r>
                        <a:rPr lang="en-US" sz="1200" dirty="0"/>
                        <a:t>50</a:t>
                      </a:r>
                      <a:r>
                        <a:rPr lang="en-US" sz="1200" baseline="0" dirty="0"/>
                        <a:t> TO 75</a:t>
                      </a:r>
                      <a:r>
                        <a:rPr lang="en-US" sz="1200" dirty="0"/>
                        <a:t> TON</a:t>
                      </a:r>
                      <a:endParaRPr lang="en-IN" sz="1200" dirty="0"/>
                    </a:p>
                  </a:txBody>
                  <a:tcPr marT="45723" marB="45723"/>
                </a:tc>
              </a:tr>
              <a:tr h="281099">
                <a:tc>
                  <a:txBody>
                    <a:bodyPr/>
                    <a:lstStyle/>
                    <a:p>
                      <a:r>
                        <a:rPr lang="en-US" sz="1200" b="1" dirty="0"/>
                        <a:t>ELECTRIC MOTOR</a:t>
                      </a:r>
                      <a:endParaRPr lang="en-IN" sz="1200" b="1" dirty="0"/>
                    </a:p>
                  </a:txBody>
                  <a:tcPr marT="45723" marB="45723"/>
                </a:tc>
                <a:tc>
                  <a:txBody>
                    <a:bodyPr/>
                    <a:lstStyle/>
                    <a:p>
                      <a:r>
                        <a:rPr lang="en-US" sz="1200" dirty="0"/>
                        <a:t>5</a:t>
                      </a:r>
                      <a:r>
                        <a:rPr lang="en-US" sz="1200" baseline="0" dirty="0"/>
                        <a:t> </a:t>
                      </a:r>
                      <a:r>
                        <a:rPr lang="en-US" sz="1200" dirty="0"/>
                        <a:t>HP / 7.5 HP / 10 HP 3 PHASE</a:t>
                      </a:r>
                      <a:endParaRPr lang="en-IN" sz="1200" dirty="0"/>
                    </a:p>
                  </a:txBody>
                  <a:tcPr marT="45723" marB="45723"/>
                </a:tc>
              </a:tr>
              <a:tr h="281099">
                <a:tc>
                  <a:txBody>
                    <a:bodyPr/>
                    <a:lstStyle/>
                    <a:p>
                      <a:r>
                        <a:rPr lang="en-US" sz="1200" b="1" dirty="0"/>
                        <a:t>OPERATION</a:t>
                      </a:r>
                      <a:endParaRPr lang="en-IN" sz="1200" b="1" dirty="0"/>
                    </a:p>
                  </a:txBody>
                  <a:tcPr marT="45723" marB="45723"/>
                </a:tc>
                <a:tc>
                  <a:txBody>
                    <a:bodyPr/>
                    <a:lstStyle/>
                    <a:p>
                      <a:r>
                        <a:rPr lang="en-US" sz="1200" dirty="0"/>
                        <a:t>MANUAL/ SEMI AUTOMATIC / FULLY AUTOMATIC</a:t>
                      </a:r>
                      <a:endParaRPr lang="en-IN" sz="1200" dirty="0"/>
                    </a:p>
                  </a:txBody>
                  <a:tcPr marT="45723" marB="45723"/>
                </a:tc>
              </a:tr>
              <a:tr h="281099">
                <a:tc>
                  <a:txBody>
                    <a:bodyPr/>
                    <a:lstStyle/>
                    <a:p>
                      <a:r>
                        <a:rPr lang="en-US" sz="1200" b="1" dirty="0"/>
                        <a:t>OIL CAPACITY</a:t>
                      </a:r>
                      <a:endParaRPr lang="en-IN" sz="1200" b="1" dirty="0"/>
                    </a:p>
                  </a:txBody>
                  <a:tcPr marT="45723" marB="45723">
                    <a:lnB>
                      <a:noFill/>
                    </a:lnB>
                  </a:tcPr>
                </a:tc>
                <a:tc>
                  <a:txBody>
                    <a:bodyPr/>
                    <a:lstStyle/>
                    <a:p>
                      <a:r>
                        <a:rPr lang="en-US" sz="1200" dirty="0"/>
                        <a:t>150 LTR</a:t>
                      </a:r>
                      <a:endParaRPr lang="en-IN" sz="1200" dirty="0"/>
                    </a:p>
                  </a:txBody>
                  <a:tcPr marT="45723" marB="45723">
                    <a:lnB>
                      <a:noFill/>
                    </a:lnB>
                  </a:tcPr>
                </a:tc>
              </a:tr>
              <a:tr h="281099">
                <a:tc>
                  <a:txBody>
                    <a:bodyPr/>
                    <a:lstStyle/>
                    <a:p>
                      <a:r>
                        <a:rPr lang="en-US" sz="1200" b="1" dirty="0"/>
                        <a:t>MACHINE WEIGHT</a:t>
                      </a:r>
                      <a:endParaRPr lang="en-IN" sz="1200" b="1" dirty="0"/>
                    </a:p>
                  </a:txBody>
                  <a:tcPr marT="45723" marB="45723">
                    <a:lnL>
                      <a:noFill/>
                    </a:lnL>
                    <a:lnR>
                      <a:noFill/>
                    </a:lnR>
                    <a:lnT>
                      <a:noFill/>
                    </a:lnT>
                    <a:lnB w="12700" cmpd="sng">
                      <a:noFill/>
                    </a:lnB>
                    <a:lnTlToBr w="12700" cmpd="sng">
                      <a:noFill/>
                      <a:prstDash val="solid"/>
                    </a:lnTlToBr>
                    <a:lnBlToTr w="12700" cmpd="sng">
                      <a:noFill/>
                      <a:prstDash val="solid"/>
                    </a:lnBlToTr>
                  </a:tcPr>
                </a:tc>
                <a:tc>
                  <a:txBody>
                    <a:bodyPr/>
                    <a:lstStyle/>
                    <a:p>
                      <a:r>
                        <a:rPr lang="en-US" sz="1200" dirty="0"/>
                        <a:t>1500 KG (AS SHOWN)</a:t>
                      </a:r>
                      <a:endParaRPr lang="en-IN" sz="1200" dirty="0"/>
                    </a:p>
                  </a:txBody>
                  <a:tcPr marT="45723" marB="45723">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13" name="Rectangle 12"/>
          <p:cNvSpPr/>
          <p:nvPr/>
        </p:nvSpPr>
        <p:spPr>
          <a:xfrm>
            <a:off x="2428868" y="-6660"/>
            <a:ext cx="4421843" cy="792446"/>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SUMO-1IH6</a:t>
            </a:r>
            <a:endParaRPr lang="en-IN" sz="2400" b="1" dirty="0">
              <a:solidFill>
                <a:schemeClr val="bg1"/>
              </a:solidFill>
              <a:latin typeface="Arial Black" panose="020B0A04020102020204" pitchFamily="34" charset="0"/>
            </a:endParaRPr>
          </a:p>
        </p:txBody>
      </p:sp>
      <p:sp>
        <p:nvSpPr>
          <p:cNvPr id="14" name="Rectangle 13"/>
          <p:cNvSpPr/>
          <p:nvPr/>
        </p:nvSpPr>
        <p:spPr>
          <a:xfrm rot="16200000">
            <a:off x="-4005981" y="4013271"/>
            <a:ext cx="9144000" cy="1117456"/>
          </a:xfrm>
          <a:prstGeom prst="rect">
            <a:avLst/>
          </a:prstGeom>
          <a:gradFill>
            <a:gsLst>
              <a:gs pos="68000">
                <a:schemeClr val="accent2">
                  <a:shade val="93000"/>
                  <a:satMod val="130000"/>
                </a:schemeClr>
              </a:gs>
              <a:gs pos="0">
                <a:schemeClr val="accent2">
                  <a:shade val="94000"/>
                  <a:satMod val="135000"/>
                  <a:alpha val="36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rPr>
              <a:t>MODEL :  SUMO-1IH6</a:t>
            </a:r>
            <a:endParaRPr lang="en-IN"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endParaRPr>
          </a:p>
        </p:txBody>
      </p:sp>
      <p:sp>
        <p:nvSpPr>
          <p:cNvPr id="15" name="Rectangle: Rounded Corners 27"/>
          <p:cNvSpPr/>
          <p:nvPr/>
        </p:nvSpPr>
        <p:spPr>
          <a:xfrm>
            <a:off x="4357694" y="2857488"/>
            <a:ext cx="2286016" cy="5000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SUMO-1HI5 Bales light Non-ferrous!</a:t>
            </a:r>
            <a:endParaRPr lang="en-IN" sz="1400" b="1" dirty="0"/>
          </a:p>
        </p:txBody>
      </p:sp>
      <p:sp>
        <p:nvSpPr>
          <p:cNvPr id="16" name="TextBox 15"/>
          <p:cNvSpPr txBox="1"/>
          <p:nvPr/>
        </p:nvSpPr>
        <p:spPr>
          <a:xfrm>
            <a:off x="4429132" y="3428992"/>
            <a:ext cx="2038729" cy="3416320"/>
          </a:xfrm>
          <a:prstGeom prst="rect">
            <a:avLst/>
          </a:prstGeom>
          <a:noFill/>
        </p:spPr>
        <p:txBody>
          <a:bodyPr wrap="square" rtlCol="0">
            <a:spAutoFit/>
          </a:bodyPr>
          <a:lstStyle/>
          <a:p>
            <a:r>
              <a:rPr lang="en-US" sz="1200" dirty="0"/>
              <a:t>The </a:t>
            </a:r>
            <a:r>
              <a:rPr lang="en-US" sz="1200" b="1" dirty="0"/>
              <a:t>INFINITY Model  SUMO-1IH5</a:t>
            </a:r>
            <a:r>
              <a:rPr lang="en-US" sz="1200" dirty="0"/>
              <a:t> bales the following material:</a:t>
            </a:r>
            <a:endParaRPr lang="en-US" sz="1200" dirty="0"/>
          </a:p>
          <a:p>
            <a:pPr marL="171450" indent="-171450">
              <a:lnSpc>
                <a:spcPct val="150000"/>
              </a:lnSpc>
              <a:buFont typeface="Wingdings" panose="05000000000000000000" pitchFamily="2" charset="2"/>
              <a:buChar char="§"/>
            </a:pPr>
            <a:r>
              <a:rPr lang="en-US" sz="1200" dirty="0"/>
              <a:t>Office paper / Newspaper</a:t>
            </a:r>
            <a:endParaRPr lang="en-US" sz="1200" dirty="0"/>
          </a:p>
          <a:p>
            <a:pPr marL="171450" indent="-171450">
              <a:lnSpc>
                <a:spcPct val="150000"/>
              </a:lnSpc>
              <a:buFont typeface="Wingdings" panose="05000000000000000000" pitchFamily="2" charset="2"/>
              <a:buChar char="§"/>
            </a:pPr>
            <a:r>
              <a:rPr lang="en-US" sz="1200" dirty="0"/>
              <a:t>Cardboards / OCC</a:t>
            </a:r>
            <a:endParaRPr lang="en-US" sz="1200" dirty="0"/>
          </a:p>
          <a:p>
            <a:pPr marL="171450" indent="-171450">
              <a:lnSpc>
                <a:spcPct val="150000"/>
              </a:lnSpc>
              <a:buFont typeface="Wingdings" panose="05000000000000000000" pitchFamily="2" charset="2"/>
              <a:buChar char="§"/>
            </a:pPr>
            <a:r>
              <a:rPr lang="en-US" sz="1200" dirty="0"/>
              <a:t>PET bottles</a:t>
            </a:r>
            <a:endParaRPr lang="en-US" sz="1200" dirty="0"/>
          </a:p>
          <a:p>
            <a:pPr marL="171450" indent="-171450">
              <a:lnSpc>
                <a:spcPct val="150000"/>
              </a:lnSpc>
              <a:buFont typeface="Wingdings" panose="05000000000000000000" pitchFamily="2" charset="2"/>
              <a:buChar char="§"/>
            </a:pPr>
            <a:r>
              <a:rPr lang="en-US" sz="1200" dirty="0"/>
              <a:t>Plastic waste</a:t>
            </a:r>
            <a:endParaRPr lang="en-US" sz="1200" dirty="0"/>
          </a:p>
          <a:p>
            <a:pPr marL="171450" indent="-171450">
              <a:lnSpc>
                <a:spcPct val="150000"/>
              </a:lnSpc>
              <a:buFont typeface="Wingdings" panose="05000000000000000000" pitchFamily="2" charset="2"/>
              <a:buChar char="§"/>
            </a:pPr>
            <a:r>
              <a:rPr lang="en-US" sz="1200" dirty="0" err="1"/>
              <a:t>Aluminium</a:t>
            </a:r>
            <a:r>
              <a:rPr lang="en-US" sz="1200" dirty="0"/>
              <a:t> Foil/ Cans</a:t>
            </a:r>
            <a:endParaRPr lang="en-US" sz="1200" dirty="0"/>
          </a:p>
          <a:p>
            <a:pPr marL="171450" indent="-171450">
              <a:lnSpc>
                <a:spcPct val="150000"/>
              </a:lnSpc>
              <a:buFont typeface="Wingdings" panose="05000000000000000000" pitchFamily="2" charset="2"/>
              <a:buChar char="§"/>
            </a:pPr>
            <a:r>
              <a:rPr lang="en-US" sz="1200" dirty="0"/>
              <a:t>Textiles / Cotton</a:t>
            </a:r>
            <a:endParaRPr lang="en-US" sz="1200" dirty="0"/>
          </a:p>
          <a:p>
            <a:pPr marL="171450" indent="-171450">
              <a:lnSpc>
                <a:spcPct val="150000"/>
              </a:lnSpc>
              <a:buFont typeface="Wingdings" panose="05000000000000000000" pitchFamily="2" charset="2"/>
              <a:buChar char="§"/>
            </a:pPr>
            <a:r>
              <a:rPr lang="en-US" sz="1200" dirty="0"/>
              <a:t>Packaging Bags</a:t>
            </a:r>
            <a:endParaRPr lang="en-US" sz="1200" dirty="0"/>
          </a:p>
          <a:p>
            <a:pPr marL="171450" indent="-171450">
              <a:lnSpc>
                <a:spcPct val="150000"/>
              </a:lnSpc>
              <a:buFont typeface="Wingdings" panose="05000000000000000000" pitchFamily="2" charset="2"/>
              <a:buChar char="§"/>
            </a:pPr>
            <a:r>
              <a:rPr lang="en-US" sz="1200" dirty="0"/>
              <a:t>Paddy Straw / Rice Husk</a:t>
            </a:r>
            <a:endParaRPr lang="en-US" sz="1200" dirty="0"/>
          </a:p>
          <a:p>
            <a:pPr marL="171450" indent="-171450">
              <a:lnSpc>
                <a:spcPct val="150000"/>
              </a:lnSpc>
              <a:buFont typeface="Wingdings" panose="05000000000000000000" pitchFamily="2" charset="2"/>
              <a:buChar char="§"/>
            </a:pPr>
            <a:r>
              <a:rPr lang="en-US" sz="1200" dirty="0"/>
              <a:t>Sugarcane waste</a:t>
            </a:r>
            <a:endParaRPr lang="en-US" sz="1200" dirty="0"/>
          </a:p>
          <a:p>
            <a:pPr marL="171450" indent="-171450">
              <a:lnSpc>
                <a:spcPct val="150000"/>
              </a:lnSpc>
              <a:buFont typeface="Wingdings" panose="05000000000000000000" pitchFamily="2" charset="2"/>
              <a:buChar char="§"/>
            </a:pPr>
            <a:r>
              <a:rPr lang="en-US" sz="1200" dirty="0"/>
              <a:t>Coconut Coir</a:t>
            </a:r>
            <a:endParaRPr lang="en-US" sz="1200" dirty="0"/>
          </a:p>
        </p:txBody>
      </p:sp>
      <p:sp>
        <p:nvSpPr>
          <p:cNvPr id="17" name="TextBox 16"/>
          <p:cNvSpPr txBox="1"/>
          <p:nvPr/>
        </p:nvSpPr>
        <p:spPr>
          <a:xfrm>
            <a:off x="1196756" y="6401923"/>
            <a:ext cx="3024336" cy="315343"/>
          </a:xfrm>
          <a:prstGeom prst="rect">
            <a:avLst/>
          </a:prstGeom>
          <a:noFill/>
        </p:spPr>
        <p:txBody>
          <a:bodyPr wrap="square" rtlCol="0">
            <a:spAutoFit/>
          </a:bodyPr>
          <a:lstStyle/>
          <a:p>
            <a:r>
              <a:rPr lang="en-US" sz="1450" b="1" u="sng" dirty="0"/>
              <a:t>GENERAL SPECIFICATIONS</a:t>
            </a:r>
            <a:r>
              <a:rPr lang="en-US" sz="1450" b="1" dirty="0"/>
              <a:t> :</a:t>
            </a:r>
            <a:endParaRPr lang="en-IN" sz="1450" b="1" dirty="0"/>
          </a:p>
        </p:txBody>
      </p:sp>
      <p:sp>
        <p:nvSpPr>
          <p:cNvPr id="18" name="TextBox 17"/>
          <p:cNvSpPr txBox="1"/>
          <p:nvPr/>
        </p:nvSpPr>
        <p:spPr>
          <a:xfrm>
            <a:off x="1208263" y="1489472"/>
            <a:ext cx="1296144" cy="461665"/>
          </a:xfrm>
          <a:prstGeom prst="rect">
            <a:avLst/>
          </a:prstGeom>
          <a:noFill/>
        </p:spPr>
        <p:txBody>
          <a:bodyPr wrap="square" rtlCol="0">
            <a:spAutoFit/>
          </a:bodyPr>
          <a:lstStyle/>
          <a:p>
            <a:r>
              <a:rPr lang="en-US" sz="1200" b="1" dirty="0"/>
              <a:t>COLOUR SHADES:</a:t>
            </a:r>
            <a:endParaRPr lang="en-US" sz="1200" b="1" dirty="0"/>
          </a:p>
          <a:p>
            <a:endParaRPr lang="en-IN" sz="1200" b="1" dirty="0"/>
          </a:p>
        </p:txBody>
      </p:sp>
      <p:pic>
        <p:nvPicPr>
          <p:cNvPr id="19" name="Picture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8662" y="1720304"/>
            <a:ext cx="359174" cy="333936"/>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flipV="1">
            <a:off x="1532480" y="1750710"/>
            <a:ext cx="270804" cy="272012"/>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3702" y="1753570"/>
            <a:ext cx="269151" cy="269151"/>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2183026" y="1752134"/>
            <a:ext cx="269154" cy="269154"/>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13250" t="5375" r="10101" b="4064"/>
          <a:stretch>
            <a:fillRect/>
          </a:stretch>
        </p:blipFill>
        <p:spPr>
          <a:xfrm>
            <a:off x="1251799" y="60768"/>
            <a:ext cx="1095151" cy="1035143"/>
          </a:xfrm>
          <a:prstGeom prst="rect">
            <a:avLst/>
          </a:prstGeom>
        </p:spPr>
      </p:pic>
      <p:pic>
        <p:nvPicPr>
          <p:cNvPr id="5" name="Picture 4"/>
          <p:cNvPicPr>
            <a:picLocks noChangeAspect="1"/>
          </p:cNvPicPr>
          <p:nvPr/>
        </p:nvPicPr>
        <p:blipFill>
          <a:blip r:embed="rId6"/>
          <a:stretch>
            <a:fillRect/>
          </a:stretch>
        </p:blipFill>
        <p:spPr>
          <a:xfrm>
            <a:off x="1196756" y="1445129"/>
            <a:ext cx="2806904" cy="4918271"/>
          </a:xfrm>
          <a:prstGeom prst="rect">
            <a:avLst/>
          </a:prstGeom>
        </p:spPr>
      </p:pic>
    </p:spTree>
  </p:cSld>
  <p:clrMapOvr>
    <a:masterClrMapping/>
  </p:clrMapOvr>
  <p:transition spd="med">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28868" y="785786"/>
            <a:ext cx="4357694" cy="830997"/>
          </a:xfrm>
          <a:prstGeom prst="rect">
            <a:avLst/>
          </a:prstGeom>
          <a:noFill/>
        </p:spPr>
        <p:txBody>
          <a:bodyPr wrap="square" rtlCol="0">
            <a:spAutoFit/>
          </a:bodyPr>
          <a:lstStyle/>
          <a:p>
            <a:pPr algn="just"/>
            <a:r>
              <a:rPr lang="en-US" sz="1200" b="1" dirty="0">
                <a:latin typeface="Arial" panose="020B0604020202020204" pitchFamily="34" charset="0"/>
                <a:cs typeface="Arial" panose="020B0604020202020204" pitchFamily="34" charset="0"/>
              </a:rPr>
              <a:t>GRAM-1IH5</a:t>
            </a:r>
            <a:r>
              <a:rPr lang="en-IN" sz="1200" dirty="0">
                <a:latin typeface="Arial" panose="020B0604020202020204" pitchFamily="34" charset="0"/>
                <a:cs typeface="Arial" panose="020B0604020202020204" pitchFamily="34" charset="0"/>
              </a:rPr>
              <a:t> </a:t>
            </a:r>
            <a:r>
              <a:rPr lang="en-IN" sz="1200" b="1" dirty="0">
                <a:latin typeface="Arial" panose="020B0604020202020204" pitchFamily="34" charset="0"/>
                <a:cs typeface="Arial" panose="020B0604020202020204" pitchFamily="34" charset="0"/>
              </a:rPr>
              <a:t>is specially designed as per </a:t>
            </a:r>
            <a:r>
              <a:rPr lang="en-IN" sz="1200" b="1" dirty="0" err="1">
                <a:solidFill>
                  <a:srgbClr val="FF0000"/>
                </a:solidFill>
                <a:latin typeface="Arial" panose="020B0604020202020204" pitchFamily="34" charset="0"/>
                <a:cs typeface="Arial" panose="020B0604020202020204" pitchFamily="34" charset="0"/>
              </a:rPr>
              <a:t>Grampanchayat</a:t>
            </a:r>
            <a:r>
              <a:rPr lang="en-IN" sz="1200" b="1" dirty="0">
                <a:latin typeface="Arial" panose="020B0604020202020204" pitchFamily="34" charset="0"/>
                <a:cs typeface="Arial" panose="020B0604020202020204" pitchFamily="34" charset="0"/>
              </a:rPr>
              <a:t> requirement</a:t>
            </a:r>
            <a:r>
              <a:rPr lang="en-IN" sz="1200" dirty="0">
                <a:latin typeface="Arial" panose="020B0604020202020204" pitchFamily="34" charset="0"/>
                <a:cs typeface="Arial" panose="020B0604020202020204" pitchFamily="34" charset="0"/>
              </a:rPr>
              <a:t>. It</a:t>
            </a:r>
            <a:r>
              <a:rPr lang="en-US" sz="1200" dirty="0">
                <a:latin typeface="Arial" panose="020B0604020202020204" pitchFamily="34" charset="0"/>
                <a:cs typeface="Arial" panose="020B0604020202020204" pitchFamily="34" charset="0"/>
              </a:rPr>
              <a:t> is a downstroke vertical baling machine, It can be loaded from front &amp; back Side. The machine has a single chamber with double door opening.</a:t>
            </a:r>
            <a:endParaRPr lang="en-IN" sz="1200" dirty="0">
              <a:latin typeface="Arial" panose="020B0604020202020204" pitchFamily="34" charset="0"/>
              <a:cs typeface="Arial" panose="020B0604020202020204" pitchFamily="34" charset="0"/>
            </a:endParaRPr>
          </a:p>
        </p:txBody>
      </p:sp>
      <p:sp>
        <p:nvSpPr>
          <p:cNvPr id="5" name="TextBox 4"/>
          <p:cNvSpPr txBox="1"/>
          <p:nvPr/>
        </p:nvSpPr>
        <p:spPr>
          <a:xfrm>
            <a:off x="4286256" y="1643042"/>
            <a:ext cx="2571744" cy="1384995"/>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This is a single ram vertical baler and have a compressing force vary from 25 to 50 ton. The different force ratio will depend on what you intend to bale. More  force means you can bale harder /larger /stronger material.  </a:t>
            </a:r>
            <a:endParaRPr lang="en-IN" sz="1200" dirty="0">
              <a:latin typeface="Arial" panose="020B0604020202020204" pitchFamily="34" charset="0"/>
              <a:cs typeface="Arial" panose="020B0604020202020204" pitchFamily="34" charset="0"/>
            </a:endParaRPr>
          </a:p>
        </p:txBody>
      </p:sp>
      <p:graphicFrame>
        <p:nvGraphicFramePr>
          <p:cNvPr id="6" name="Table 25"/>
          <p:cNvGraphicFramePr>
            <a:graphicFrameLocks noGrp="1"/>
          </p:cNvGraphicFramePr>
          <p:nvPr/>
        </p:nvGraphicFramePr>
        <p:xfrm>
          <a:off x="1142984" y="6786578"/>
          <a:ext cx="5443741" cy="2269592"/>
        </p:xfrm>
        <a:graphic>
          <a:graphicData uri="http://schemas.openxmlformats.org/drawingml/2006/table">
            <a:tbl>
              <a:tblPr firstRow="1" bandRow="1">
                <a:tableStyleId>{9D7B26C5-4107-4FEC-AEDC-1716B250A1EF}</a:tableStyleId>
              </a:tblPr>
              <a:tblGrid>
                <a:gridCol w="1588585"/>
                <a:gridCol w="3855156"/>
              </a:tblGrid>
              <a:tr h="281588">
                <a:tc>
                  <a:txBody>
                    <a:bodyPr/>
                    <a:lstStyle/>
                    <a:p>
                      <a:r>
                        <a:rPr lang="en-US" sz="1200" b="1" dirty="0"/>
                        <a:t>CHAMBER SIZE</a:t>
                      </a:r>
                      <a:endParaRPr lang="en-IN" sz="1200" b="1"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t>700 L X 500 W X 1300 H</a:t>
                      </a:r>
                      <a:endParaRPr lang="en-IN" sz="1200" b="0"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r>
              <a:tr h="281588">
                <a:tc>
                  <a:txBody>
                    <a:bodyPr/>
                    <a:lstStyle/>
                    <a:p>
                      <a:r>
                        <a:rPr lang="en-US" sz="1200" b="1" dirty="0"/>
                        <a:t>BALE SIZE</a:t>
                      </a:r>
                      <a:endParaRPr lang="en-IN" sz="1200" b="1" dirty="0"/>
                    </a:p>
                  </a:txBody>
                  <a:tcPr marT="45723" marB="45723">
                    <a:lnT w="12700" cmpd="sng">
                      <a:noFill/>
                    </a:lnT>
                  </a:tcPr>
                </a:tc>
                <a:tc>
                  <a:txBody>
                    <a:bodyPr/>
                    <a:lstStyle/>
                    <a:p>
                      <a:r>
                        <a:rPr lang="en-US" sz="1200" dirty="0"/>
                        <a:t>700 L X 500 W X 300-700 H</a:t>
                      </a:r>
                      <a:endParaRPr lang="en-IN" sz="1200" dirty="0"/>
                    </a:p>
                  </a:txBody>
                  <a:tcPr marT="45723" marB="45723">
                    <a:lnT w="12700" cmpd="sng">
                      <a:noFill/>
                    </a:lnT>
                  </a:tcPr>
                </a:tc>
              </a:tr>
              <a:tr h="300921">
                <a:tc>
                  <a:txBody>
                    <a:bodyPr/>
                    <a:lstStyle/>
                    <a:p>
                      <a:r>
                        <a:rPr lang="en-US" sz="1200" b="1" dirty="0"/>
                        <a:t>BALE WEIGHT </a:t>
                      </a:r>
                      <a:endParaRPr lang="en-IN" sz="1200" b="1" dirty="0"/>
                    </a:p>
                  </a:txBody>
                  <a:tcPr marT="45723" marB="45723"/>
                </a:tc>
                <a:tc>
                  <a:txBody>
                    <a:bodyPr/>
                    <a:lstStyle/>
                    <a:p>
                      <a:r>
                        <a:rPr lang="en-US" sz="1200" dirty="0"/>
                        <a:t>50</a:t>
                      </a:r>
                      <a:r>
                        <a:rPr lang="en-US" sz="1200" baseline="0" dirty="0"/>
                        <a:t> - 150</a:t>
                      </a:r>
                      <a:r>
                        <a:rPr lang="en-US" sz="1200" dirty="0"/>
                        <a:t> KG</a:t>
                      </a:r>
                      <a:endParaRPr lang="en-IN" sz="1200" dirty="0"/>
                    </a:p>
                  </a:txBody>
                  <a:tcPr marT="45723" marB="45723"/>
                </a:tc>
              </a:tr>
              <a:tr h="281099">
                <a:tc>
                  <a:txBody>
                    <a:bodyPr/>
                    <a:lstStyle/>
                    <a:p>
                      <a:r>
                        <a:rPr lang="en-US" sz="1200" b="1" dirty="0"/>
                        <a:t>CAPACITY</a:t>
                      </a:r>
                      <a:endParaRPr lang="en-IN" sz="1200" b="1" dirty="0"/>
                    </a:p>
                  </a:txBody>
                  <a:tcPr marT="45723" marB="45723"/>
                </a:tc>
                <a:tc>
                  <a:txBody>
                    <a:bodyPr/>
                    <a:lstStyle/>
                    <a:p>
                      <a:r>
                        <a:rPr lang="en-US" sz="1200" baseline="0" dirty="0"/>
                        <a:t>25 TO 50</a:t>
                      </a:r>
                      <a:r>
                        <a:rPr lang="en-US" sz="1200" dirty="0"/>
                        <a:t> TON</a:t>
                      </a:r>
                      <a:endParaRPr lang="en-IN" sz="1200" dirty="0"/>
                    </a:p>
                  </a:txBody>
                  <a:tcPr marT="45723" marB="45723"/>
                </a:tc>
              </a:tr>
              <a:tr h="281099">
                <a:tc>
                  <a:txBody>
                    <a:bodyPr/>
                    <a:lstStyle/>
                    <a:p>
                      <a:r>
                        <a:rPr lang="en-US" sz="1200" b="1" dirty="0"/>
                        <a:t>ELECTRIC MOTOR</a:t>
                      </a:r>
                      <a:endParaRPr lang="en-IN" sz="1200" b="1" dirty="0"/>
                    </a:p>
                  </a:txBody>
                  <a:tcPr marT="45723" marB="45723"/>
                </a:tc>
                <a:tc>
                  <a:txBody>
                    <a:bodyPr/>
                    <a:lstStyle/>
                    <a:p>
                      <a:r>
                        <a:rPr lang="en-US" sz="1200" dirty="0"/>
                        <a:t>5</a:t>
                      </a:r>
                      <a:r>
                        <a:rPr lang="en-US" sz="1200" baseline="0" dirty="0"/>
                        <a:t> </a:t>
                      </a:r>
                      <a:r>
                        <a:rPr lang="en-US" sz="1200" dirty="0"/>
                        <a:t>HP / 7.5 HP  THREE PHASE</a:t>
                      </a:r>
                      <a:endParaRPr lang="en-IN" sz="1200" dirty="0"/>
                    </a:p>
                  </a:txBody>
                  <a:tcPr marT="45723" marB="45723"/>
                </a:tc>
              </a:tr>
              <a:tr h="281099">
                <a:tc>
                  <a:txBody>
                    <a:bodyPr/>
                    <a:lstStyle/>
                    <a:p>
                      <a:r>
                        <a:rPr lang="en-US" sz="1200" b="1" dirty="0"/>
                        <a:t>OPERATION</a:t>
                      </a:r>
                      <a:endParaRPr lang="en-IN" sz="1200" b="1" dirty="0"/>
                    </a:p>
                  </a:txBody>
                  <a:tcPr marT="45723" marB="45723"/>
                </a:tc>
                <a:tc>
                  <a:txBody>
                    <a:bodyPr/>
                    <a:lstStyle/>
                    <a:p>
                      <a:r>
                        <a:rPr lang="en-US" sz="1200" dirty="0"/>
                        <a:t>MANUAL/ SEMI AUTOMATIC / FULLY AUTOMATIC</a:t>
                      </a:r>
                      <a:endParaRPr lang="en-IN" sz="1200" dirty="0"/>
                    </a:p>
                  </a:txBody>
                  <a:tcPr marT="45723" marB="45723"/>
                </a:tc>
              </a:tr>
              <a:tr h="281099">
                <a:tc>
                  <a:txBody>
                    <a:bodyPr/>
                    <a:lstStyle/>
                    <a:p>
                      <a:r>
                        <a:rPr lang="en-US" sz="1200" b="1" dirty="0"/>
                        <a:t>OIL CAPACITY</a:t>
                      </a:r>
                      <a:endParaRPr lang="en-IN" sz="1200" b="1" dirty="0"/>
                    </a:p>
                  </a:txBody>
                  <a:tcPr marT="45723" marB="45723">
                    <a:lnB>
                      <a:noFill/>
                    </a:lnB>
                  </a:tcPr>
                </a:tc>
                <a:tc>
                  <a:txBody>
                    <a:bodyPr/>
                    <a:lstStyle/>
                    <a:p>
                      <a:r>
                        <a:rPr lang="en-US" sz="1200" dirty="0"/>
                        <a:t>120 to 150 LTR</a:t>
                      </a:r>
                      <a:endParaRPr lang="en-IN" sz="1200" dirty="0"/>
                    </a:p>
                  </a:txBody>
                  <a:tcPr marT="45723" marB="45723">
                    <a:lnB>
                      <a:noFill/>
                    </a:lnB>
                  </a:tcPr>
                </a:tc>
              </a:tr>
              <a:tr h="281099">
                <a:tc>
                  <a:txBody>
                    <a:bodyPr/>
                    <a:lstStyle/>
                    <a:p>
                      <a:r>
                        <a:rPr lang="en-US" sz="1200" b="1" dirty="0"/>
                        <a:t>MACHINE WEIGHT</a:t>
                      </a:r>
                      <a:endParaRPr lang="en-IN" sz="1200" b="1" dirty="0"/>
                    </a:p>
                  </a:txBody>
                  <a:tcPr marT="45723" marB="45723">
                    <a:lnL>
                      <a:noFill/>
                    </a:lnL>
                    <a:lnR>
                      <a:noFill/>
                    </a:lnR>
                    <a:lnT>
                      <a:noFill/>
                    </a:lnT>
                    <a:lnB w="12700" cmpd="sng">
                      <a:noFill/>
                    </a:lnB>
                    <a:lnTlToBr w="12700" cmpd="sng">
                      <a:noFill/>
                      <a:prstDash val="solid"/>
                    </a:lnTlToBr>
                    <a:lnBlToTr w="12700" cmpd="sng">
                      <a:noFill/>
                      <a:prstDash val="solid"/>
                    </a:lnBlToTr>
                  </a:tcPr>
                </a:tc>
                <a:tc>
                  <a:txBody>
                    <a:bodyPr/>
                    <a:lstStyle/>
                    <a:p>
                      <a:r>
                        <a:rPr lang="en-US" sz="1200" dirty="0"/>
                        <a:t>1100 KG (AS SHOWN)</a:t>
                      </a:r>
                      <a:endParaRPr lang="en-IN" sz="1200" dirty="0"/>
                    </a:p>
                  </a:txBody>
                  <a:tcPr marT="45723" marB="45723">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8" name="Rectangle 7"/>
          <p:cNvSpPr/>
          <p:nvPr/>
        </p:nvSpPr>
        <p:spPr>
          <a:xfrm>
            <a:off x="2428868" y="-6660"/>
            <a:ext cx="4421843" cy="792446"/>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GRAM-1IH4</a:t>
            </a:r>
            <a:endParaRPr lang="en-IN" sz="2400" b="1" dirty="0">
              <a:solidFill>
                <a:schemeClr val="bg1"/>
              </a:solidFill>
              <a:latin typeface="Arial Black" panose="020B0A04020102020204" pitchFamily="34" charset="0"/>
            </a:endParaRPr>
          </a:p>
        </p:txBody>
      </p:sp>
      <p:sp>
        <p:nvSpPr>
          <p:cNvPr id="9" name="Rectangle 8"/>
          <p:cNvSpPr/>
          <p:nvPr/>
        </p:nvSpPr>
        <p:spPr>
          <a:xfrm rot="16200000">
            <a:off x="-4005981" y="4013271"/>
            <a:ext cx="9144000" cy="1117456"/>
          </a:xfrm>
          <a:prstGeom prst="rect">
            <a:avLst/>
          </a:prstGeom>
          <a:gradFill>
            <a:gsLst>
              <a:gs pos="68000">
                <a:schemeClr val="accent2">
                  <a:shade val="93000"/>
                  <a:satMod val="130000"/>
                </a:schemeClr>
              </a:gs>
              <a:gs pos="0">
                <a:schemeClr val="accent2">
                  <a:shade val="94000"/>
                  <a:satMod val="135000"/>
                  <a:alpha val="36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rPr>
              <a:t>MODEL :  GRAM-1IH5</a:t>
            </a:r>
            <a:endParaRPr lang="en-IN"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endParaRPr>
          </a:p>
        </p:txBody>
      </p:sp>
      <p:sp>
        <p:nvSpPr>
          <p:cNvPr id="10" name="TextBox 9"/>
          <p:cNvSpPr txBox="1"/>
          <p:nvPr/>
        </p:nvSpPr>
        <p:spPr>
          <a:xfrm>
            <a:off x="4572008" y="3571868"/>
            <a:ext cx="2038729" cy="3416320"/>
          </a:xfrm>
          <a:prstGeom prst="rect">
            <a:avLst/>
          </a:prstGeom>
          <a:noFill/>
        </p:spPr>
        <p:txBody>
          <a:bodyPr wrap="square" rtlCol="0">
            <a:spAutoFit/>
          </a:bodyPr>
          <a:lstStyle/>
          <a:p>
            <a:r>
              <a:rPr lang="en-US" sz="1200" dirty="0"/>
              <a:t>The </a:t>
            </a:r>
            <a:r>
              <a:rPr lang="en-US" sz="1200" b="1" dirty="0"/>
              <a:t>INFINITY Model  GRAM-1IH5</a:t>
            </a:r>
            <a:r>
              <a:rPr lang="en-US" sz="1200" dirty="0"/>
              <a:t> bales the following material:</a:t>
            </a:r>
            <a:endParaRPr lang="en-US" sz="1200" dirty="0"/>
          </a:p>
          <a:p>
            <a:pPr marL="171450" indent="-171450">
              <a:lnSpc>
                <a:spcPct val="150000"/>
              </a:lnSpc>
              <a:buFont typeface="Wingdings" panose="05000000000000000000" pitchFamily="2" charset="2"/>
              <a:buChar char="§"/>
            </a:pPr>
            <a:r>
              <a:rPr lang="en-US" sz="1200" dirty="0"/>
              <a:t>Office paper / Newspaper</a:t>
            </a:r>
            <a:endParaRPr lang="en-US" sz="1200" dirty="0"/>
          </a:p>
          <a:p>
            <a:pPr marL="171450" indent="-171450">
              <a:lnSpc>
                <a:spcPct val="150000"/>
              </a:lnSpc>
              <a:buFont typeface="Wingdings" panose="05000000000000000000" pitchFamily="2" charset="2"/>
              <a:buChar char="§"/>
            </a:pPr>
            <a:r>
              <a:rPr lang="en-US" sz="1200" dirty="0"/>
              <a:t>Cardboards / OCC</a:t>
            </a:r>
            <a:endParaRPr lang="en-US" sz="1200" dirty="0"/>
          </a:p>
          <a:p>
            <a:pPr marL="171450" indent="-171450">
              <a:lnSpc>
                <a:spcPct val="150000"/>
              </a:lnSpc>
              <a:buFont typeface="Wingdings" panose="05000000000000000000" pitchFamily="2" charset="2"/>
              <a:buChar char="§"/>
            </a:pPr>
            <a:r>
              <a:rPr lang="en-US" sz="1200" dirty="0"/>
              <a:t>PET bottles</a:t>
            </a:r>
            <a:endParaRPr lang="en-US" sz="1200" dirty="0"/>
          </a:p>
          <a:p>
            <a:pPr marL="171450" indent="-171450">
              <a:lnSpc>
                <a:spcPct val="150000"/>
              </a:lnSpc>
              <a:buFont typeface="Wingdings" panose="05000000000000000000" pitchFamily="2" charset="2"/>
              <a:buChar char="§"/>
            </a:pPr>
            <a:r>
              <a:rPr lang="en-US" sz="1200" dirty="0"/>
              <a:t>Plastic waste</a:t>
            </a:r>
            <a:endParaRPr lang="en-US" sz="1200" dirty="0"/>
          </a:p>
          <a:p>
            <a:pPr marL="171450" indent="-171450">
              <a:lnSpc>
                <a:spcPct val="150000"/>
              </a:lnSpc>
              <a:buFont typeface="Wingdings" panose="05000000000000000000" pitchFamily="2" charset="2"/>
              <a:buChar char="§"/>
            </a:pPr>
            <a:r>
              <a:rPr lang="en-US" sz="1200" dirty="0" err="1"/>
              <a:t>Aluminium</a:t>
            </a:r>
            <a:r>
              <a:rPr lang="en-US" sz="1200" dirty="0"/>
              <a:t> Foil/ Cans</a:t>
            </a:r>
            <a:endParaRPr lang="en-US" sz="1200" dirty="0"/>
          </a:p>
          <a:p>
            <a:pPr marL="171450" indent="-171450">
              <a:lnSpc>
                <a:spcPct val="150000"/>
              </a:lnSpc>
              <a:buFont typeface="Wingdings" panose="05000000000000000000" pitchFamily="2" charset="2"/>
              <a:buChar char="§"/>
            </a:pPr>
            <a:r>
              <a:rPr lang="en-US" sz="1200" dirty="0"/>
              <a:t>Textiles / Cotton</a:t>
            </a:r>
            <a:endParaRPr lang="en-US" sz="1200" dirty="0"/>
          </a:p>
          <a:p>
            <a:pPr marL="171450" indent="-171450">
              <a:lnSpc>
                <a:spcPct val="150000"/>
              </a:lnSpc>
              <a:buFont typeface="Wingdings" panose="05000000000000000000" pitchFamily="2" charset="2"/>
              <a:buChar char="§"/>
            </a:pPr>
            <a:r>
              <a:rPr lang="en-US" sz="1200" dirty="0"/>
              <a:t>Packaging Bags</a:t>
            </a:r>
            <a:endParaRPr lang="en-US" sz="1200" dirty="0"/>
          </a:p>
          <a:p>
            <a:pPr marL="171450" indent="-171450">
              <a:lnSpc>
                <a:spcPct val="150000"/>
              </a:lnSpc>
              <a:buFont typeface="Wingdings" panose="05000000000000000000" pitchFamily="2" charset="2"/>
              <a:buChar char="§"/>
            </a:pPr>
            <a:r>
              <a:rPr lang="en-US" sz="1200" dirty="0"/>
              <a:t>Paddy Straw / Rice Husk</a:t>
            </a:r>
            <a:endParaRPr lang="en-US" sz="1200" dirty="0"/>
          </a:p>
          <a:p>
            <a:pPr marL="171450" indent="-171450">
              <a:lnSpc>
                <a:spcPct val="150000"/>
              </a:lnSpc>
              <a:buFont typeface="Wingdings" panose="05000000000000000000" pitchFamily="2" charset="2"/>
              <a:buChar char="§"/>
            </a:pPr>
            <a:r>
              <a:rPr lang="en-US" sz="1200" dirty="0"/>
              <a:t>Sugarcane waste</a:t>
            </a:r>
            <a:endParaRPr lang="en-US" sz="1200" dirty="0"/>
          </a:p>
          <a:p>
            <a:pPr marL="171450" indent="-171450">
              <a:lnSpc>
                <a:spcPct val="150000"/>
              </a:lnSpc>
              <a:buFont typeface="Wingdings" panose="05000000000000000000" pitchFamily="2" charset="2"/>
              <a:buChar char="§"/>
            </a:pPr>
            <a:r>
              <a:rPr lang="en-US" sz="1200" dirty="0"/>
              <a:t>Coconut Coir</a:t>
            </a:r>
            <a:endParaRPr lang="en-US" sz="1200" dirty="0"/>
          </a:p>
        </p:txBody>
      </p:sp>
      <p:sp>
        <p:nvSpPr>
          <p:cNvPr id="11" name="TextBox 10"/>
          <p:cNvSpPr txBox="1"/>
          <p:nvPr/>
        </p:nvSpPr>
        <p:spPr>
          <a:xfrm>
            <a:off x="1142984" y="6500826"/>
            <a:ext cx="3024336" cy="315343"/>
          </a:xfrm>
          <a:prstGeom prst="rect">
            <a:avLst/>
          </a:prstGeom>
          <a:noFill/>
        </p:spPr>
        <p:txBody>
          <a:bodyPr wrap="square" rtlCol="0">
            <a:spAutoFit/>
          </a:bodyPr>
          <a:lstStyle/>
          <a:p>
            <a:r>
              <a:rPr lang="en-US" sz="1450" b="1" u="sng" dirty="0"/>
              <a:t>GENERAL SPECIFICATIONS</a:t>
            </a:r>
            <a:r>
              <a:rPr lang="en-US" sz="1450" b="1" dirty="0"/>
              <a:t> :</a:t>
            </a:r>
            <a:endParaRPr lang="en-IN" sz="1450" b="1" dirty="0"/>
          </a:p>
        </p:txBody>
      </p:sp>
      <p:sp>
        <p:nvSpPr>
          <p:cNvPr id="12" name="Rectangle: Rounded Corners 27"/>
          <p:cNvSpPr/>
          <p:nvPr/>
        </p:nvSpPr>
        <p:spPr>
          <a:xfrm>
            <a:off x="4357694" y="3000364"/>
            <a:ext cx="2286016" cy="5000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GRAM-1HI5 Bales light Non-ferrous!</a:t>
            </a:r>
            <a:endParaRPr lang="en-IN" sz="1400" b="1" dirty="0"/>
          </a:p>
        </p:txBody>
      </p:sp>
      <p:pic>
        <p:nvPicPr>
          <p:cNvPr id="23" name="Picture 3"/>
          <p:cNvPicPr>
            <a:picLocks noChangeAspect="1" noChangeArrowheads="1"/>
          </p:cNvPicPr>
          <p:nvPr/>
        </p:nvPicPr>
        <p:blipFill>
          <a:blip r:embed="rId1"/>
          <a:srcRect/>
          <a:stretch>
            <a:fillRect/>
          </a:stretch>
        </p:blipFill>
        <p:spPr bwMode="auto">
          <a:xfrm>
            <a:off x="1428736" y="1744873"/>
            <a:ext cx="2571768" cy="4650996"/>
          </a:xfrm>
          <a:prstGeom prst="rect">
            <a:avLst/>
          </a:prstGeom>
          <a:ln>
            <a:noFill/>
          </a:ln>
          <a:effectLst>
            <a:outerShdw blurRad="190500" algn="tl" rotWithShape="0">
              <a:srgbClr val="000000">
                <a:alpha val="70000"/>
              </a:srgbClr>
            </a:outerShdw>
          </a:effectLst>
        </p:spPr>
      </p:pic>
      <p:sp>
        <p:nvSpPr>
          <p:cNvPr id="24" name="TextBox 23"/>
          <p:cNvSpPr txBox="1"/>
          <p:nvPr/>
        </p:nvSpPr>
        <p:spPr>
          <a:xfrm>
            <a:off x="2786058" y="2143108"/>
            <a:ext cx="1296144" cy="461665"/>
          </a:xfrm>
          <a:prstGeom prst="rect">
            <a:avLst/>
          </a:prstGeom>
          <a:noFill/>
        </p:spPr>
        <p:txBody>
          <a:bodyPr wrap="square" rtlCol="0">
            <a:spAutoFit/>
          </a:bodyPr>
          <a:lstStyle/>
          <a:p>
            <a:r>
              <a:rPr lang="en-US" sz="1200" b="1" dirty="0"/>
              <a:t>COLOUR SHADES:</a:t>
            </a:r>
            <a:endParaRPr lang="en-US" sz="1200" b="1" dirty="0"/>
          </a:p>
          <a:p>
            <a:endParaRPr lang="en-IN" sz="1200" b="1" dirty="0"/>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6058" y="2373938"/>
            <a:ext cx="359174" cy="333936"/>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3145382" y="2420110"/>
            <a:ext cx="270804" cy="272012"/>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6604" y="2422970"/>
            <a:ext cx="269151" cy="269151"/>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3795928" y="2421534"/>
            <a:ext cx="269154" cy="269154"/>
          </a:xfrm>
          <a:prstGeom prst="rect">
            <a:avLst/>
          </a:prstGeom>
        </p:spPr>
      </p:pic>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13250" t="5375" r="10101" b="4064"/>
          <a:stretch>
            <a:fillRect/>
          </a:stretch>
        </p:blipFill>
        <p:spPr>
          <a:xfrm>
            <a:off x="1251799" y="60768"/>
            <a:ext cx="1095151" cy="1035143"/>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28868" y="785786"/>
            <a:ext cx="4357694" cy="830997"/>
          </a:xfrm>
          <a:prstGeom prst="rect">
            <a:avLst/>
          </a:prstGeom>
          <a:noFill/>
        </p:spPr>
        <p:txBody>
          <a:bodyPr wrap="square" rtlCol="0">
            <a:spAutoFit/>
          </a:bodyPr>
          <a:lstStyle/>
          <a:p>
            <a:pPr algn="just"/>
            <a:r>
              <a:rPr lang="en-US" sz="1200" b="1" dirty="0">
                <a:latin typeface="Arial" panose="020B0604020202020204" pitchFamily="34" charset="0"/>
                <a:cs typeface="Arial" panose="020B0604020202020204" pitchFamily="34" charset="0"/>
              </a:rPr>
              <a:t>DC-1IH4</a:t>
            </a:r>
            <a:r>
              <a:rPr lang="en-IN" sz="1200" dirty="0">
                <a:latin typeface="Arial" panose="020B0604020202020204" pitchFamily="34" charset="0"/>
                <a:cs typeface="Arial" panose="020B0604020202020204" pitchFamily="34" charset="0"/>
              </a:rPr>
              <a:t> </a:t>
            </a:r>
            <a:r>
              <a:rPr lang="en-IN" sz="1200" b="1" dirty="0">
                <a:latin typeface="Arial" panose="020B0604020202020204" pitchFamily="34" charset="0"/>
                <a:cs typeface="Arial" panose="020B0604020202020204" pitchFamily="34" charset="0"/>
              </a:rPr>
              <a:t>has a double chamber with single Cylinder.</a:t>
            </a:r>
            <a:r>
              <a:rPr lang="en-IN" sz="1200" dirty="0">
                <a:latin typeface="Arial" panose="020B0604020202020204" pitchFamily="34" charset="0"/>
                <a:cs typeface="Arial" panose="020B0604020202020204" pitchFamily="34" charset="0"/>
              </a:rPr>
              <a:t> It</a:t>
            </a:r>
            <a:r>
              <a:rPr lang="en-US" sz="1200" dirty="0">
                <a:latin typeface="Arial" panose="020B0604020202020204" pitchFamily="34" charset="0"/>
                <a:cs typeface="Arial" panose="020B0604020202020204" pitchFamily="34" charset="0"/>
              </a:rPr>
              <a:t> is a downstroke vertical baling machine, It can be loaded from Top Side. The machine has a two chambers with double door opening.</a:t>
            </a:r>
            <a:endParaRPr lang="en-IN" sz="1200" dirty="0">
              <a:latin typeface="Arial" panose="020B0604020202020204" pitchFamily="34" charset="0"/>
              <a:cs typeface="Arial" panose="020B0604020202020204" pitchFamily="34" charset="0"/>
            </a:endParaRPr>
          </a:p>
        </p:txBody>
      </p:sp>
      <p:sp>
        <p:nvSpPr>
          <p:cNvPr id="5" name="TextBox 4"/>
          <p:cNvSpPr txBox="1"/>
          <p:nvPr/>
        </p:nvSpPr>
        <p:spPr>
          <a:xfrm>
            <a:off x="4286256" y="1643042"/>
            <a:ext cx="2571744" cy="1384995"/>
          </a:xfrm>
          <a:prstGeom prst="rect">
            <a:avLst/>
          </a:prstGeom>
          <a:noFill/>
        </p:spPr>
        <p:txBody>
          <a:bodyPr wrap="square" rtlCol="0">
            <a:spAutoFit/>
          </a:bodyPr>
          <a:lstStyle/>
          <a:p>
            <a:pPr algn="just"/>
            <a:r>
              <a:rPr lang="en-US" sz="1200" dirty="0">
                <a:latin typeface="Arial" panose="020B0604020202020204" pitchFamily="34" charset="0"/>
                <a:cs typeface="Arial" panose="020B0604020202020204" pitchFamily="34" charset="0"/>
              </a:rPr>
              <a:t>This is a single ram vertical baler and have a compressing force vary from 25 to 50 ton. The different force ratio will depend on what you intend to bale. More  force means you can bale harder /larger /stronger material.  </a:t>
            </a:r>
            <a:endParaRPr lang="en-IN" sz="1200" dirty="0">
              <a:latin typeface="Arial" panose="020B0604020202020204" pitchFamily="34" charset="0"/>
              <a:cs typeface="Arial" panose="020B0604020202020204" pitchFamily="34" charset="0"/>
            </a:endParaRPr>
          </a:p>
        </p:txBody>
      </p:sp>
      <p:graphicFrame>
        <p:nvGraphicFramePr>
          <p:cNvPr id="6" name="Table 25"/>
          <p:cNvGraphicFramePr>
            <a:graphicFrameLocks noGrp="1"/>
          </p:cNvGraphicFramePr>
          <p:nvPr/>
        </p:nvGraphicFramePr>
        <p:xfrm>
          <a:off x="1142984" y="6786578"/>
          <a:ext cx="5443741" cy="2269592"/>
        </p:xfrm>
        <a:graphic>
          <a:graphicData uri="http://schemas.openxmlformats.org/drawingml/2006/table">
            <a:tbl>
              <a:tblPr firstRow="1" bandRow="1">
                <a:tableStyleId>{9D7B26C5-4107-4FEC-AEDC-1716B250A1EF}</a:tableStyleId>
              </a:tblPr>
              <a:tblGrid>
                <a:gridCol w="1588585"/>
                <a:gridCol w="3855156"/>
              </a:tblGrid>
              <a:tr h="281588">
                <a:tc>
                  <a:txBody>
                    <a:bodyPr/>
                    <a:lstStyle/>
                    <a:p>
                      <a:r>
                        <a:rPr lang="en-US" sz="1200" b="1" dirty="0"/>
                        <a:t>CHAMBER SIZE</a:t>
                      </a:r>
                      <a:endParaRPr lang="en-IN" sz="1200" b="1"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t>900 L X 600 W X 1300 H</a:t>
                      </a:r>
                      <a:endParaRPr lang="en-IN" sz="1200" b="0" dirty="0"/>
                    </a:p>
                  </a:txBody>
                  <a:tcPr marT="45723" marB="45723">
                    <a:lnL>
                      <a:noFill/>
                    </a:lnL>
                    <a:lnR>
                      <a:noFill/>
                    </a:lnR>
                    <a:lnT w="12700" cmpd="sng">
                      <a:noFill/>
                    </a:lnT>
                    <a:lnB w="12700" cmpd="sng">
                      <a:noFill/>
                    </a:lnB>
                    <a:lnTlToBr w="12700" cmpd="sng">
                      <a:noFill/>
                      <a:prstDash val="solid"/>
                    </a:lnTlToBr>
                    <a:lnBlToTr w="12700" cmpd="sng">
                      <a:noFill/>
                      <a:prstDash val="solid"/>
                    </a:lnBlToTr>
                  </a:tcPr>
                </a:tc>
              </a:tr>
              <a:tr h="281588">
                <a:tc>
                  <a:txBody>
                    <a:bodyPr/>
                    <a:lstStyle/>
                    <a:p>
                      <a:r>
                        <a:rPr lang="en-US" sz="1200" b="1" dirty="0"/>
                        <a:t>BALE SIZE</a:t>
                      </a:r>
                      <a:endParaRPr lang="en-IN" sz="1200" b="1" dirty="0"/>
                    </a:p>
                  </a:txBody>
                  <a:tcPr marT="45723" marB="45723">
                    <a:lnT w="12700" cmpd="sng">
                      <a:noFill/>
                    </a:lnT>
                  </a:tcPr>
                </a:tc>
                <a:tc>
                  <a:txBody>
                    <a:bodyPr/>
                    <a:lstStyle/>
                    <a:p>
                      <a:r>
                        <a:rPr lang="en-US" sz="1200" dirty="0"/>
                        <a:t>700 L X 500 W X 300-700 H</a:t>
                      </a:r>
                      <a:endParaRPr lang="en-IN" sz="1200" dirty="0"/>
                    </a:p>
                  </a:txBody>
                  <a:tcPr marT="45723" marB="45723">
                    <a:lnT w="12700" cmpd="sng">
                      <a:noFill/>
                    </a:lnT>
                  </a:tcPr>
                </a:tc>
              </a:tr>
              <a:tr h="300921">
                <a:tc>
                  <a:txBody>
                    <a:bodyPr/>
                    <a:lstStyle/>
                    <a:p>
                      <a:r>
                        <a:rPr lang="en-US" sz="1200" b="1" dirty="0"/>
                        <a:t>BALE WEIGHT </a:t>
                      </a:r>
                      <a:endParaRPr lang="en-IN" sz="1200" b="1" dirty="0"/>
                    </a:p>
                  </a:txBody>
                  <a:tcPr marT="45723" marB="45723"/>
                </a:tc>
                <a:tc>
                  <a:txBody>
                    <a:bodyPr/>
                    <a:lstStyle/>
                    <a:p>
                      <a:r>
                        <a:rPr lang="en-US" sz="1200" dirty="0"/>
                        <a:t>50</a:t>
                      </a:r>
                      <a:r>
                        <a:rPr lang="en-US" sz="1200" baseline="0" dirty="0"/>
                        <a:t> - 150</a:t>
                      </a:r>
                      <a:r>
                        <a:rPr lang="en-US" sz="1200" dirty="0"/>
                        <a:t> KG (For</a:t>
                      </a:r>
                      <a:r>
                        <a:rPr lang="en-US" sz="1200" baseline="0" dirty="0"/>
                        <a:t> one Chamber)</a:t>
                      </a:r>
                      <a:endParaRPr lang="en-IN" sz="1200" dirty="0"/>
                    </a:p>
                  </a:txBody>
                  <a:tcPr marT="45723" marB="45723"/>
                </a:tc>
              </a:tr>
              <a:tr h="281099">
                <a:tc>
                  <a:txBody>
                    <a:bodyPr/>
                    <a:lstStyle/>
                    <a:p>
                      <a:r>
                        <a:rPr lang="en-US" sz="1200" b="1" dirty="0"/>
                        <a:t>CAPACITY</a:t>
                      </a:r>
                      <a:endParaRPr lang="en-IN" sz="1200" b="1" dirty="0"/>
                    </a:p>
                  </a:txBody>
                  <a:tcPr marT="45723" marB="45723"/>
                </a:tc>
                <a:tc>
                  <a:txBody>
                    <a:bodyPr/>
                    <a:lstStyle/>
                    <a:p>
                      <a:r>
                        <a:rPr lang="en-US" sz="1200" baseline="0" dirty="0"/>
                        <a:t>25 TO 50</a:t>
                      </a:r>
                      <a:r>
                        <a:rPr lang="en-US" sz="1200" dirty="0"/>
                        <a:t> TON</a:t>
                      </a:r>
                      <a:endParaRPr lang="en-IN" sz="1200" dirty="0"/>
                    </a:p>
                  </a:txBody>
                  <a:tcPr marT="45723" marB="45723"/>
                </a:tc>
              </a:tr>
              <a:tr h="281099">
                <a:tc>
                  <a:txBody>
                    <a:bodyPr/>
                    <a:lstStyle/>
                    <a:p>
                      <a:r>
                        <a:rPr lang="en-US" sz="1200" b="1" dirty="0"/>
                        <a:t>ELECTRIC MOTOR</a:t>
                      </a:r>
                      <a:endParaRPr lang="en-IN" sz="1200" b="1" dirty="0"/>
                    </a:p>
                  </a:txBody>
                  <a:tcPr marT="45723" marB="45723"/>
                </a:tc>
                <a:tc>
                  <a:txBody>
                    <a:bodyPr/>
                    <a:lstStyle/>
                    <a:p>
                      <a:r>
                        <a:rPr lang="en-US" sz="1200" dirty="0"/>
                        <a:t>5</a:t>
                      </a:r>
                      <a:r>
                        <a:rPr lang="en-US" sz="1200" baseline="0" dirty="0"/>
                        <a:t> </a:t>
                      </a:r>
                      <a:r>
                        <a:rPr lang="en-US" sz="1200" dirty="0"/>
                        <a:t>HP / 7.5 HP  THREE PHASE</a:t>
                      </a:r>
                      <a:endParaRPr lang="en-IN" sz="1200" dirty="0"/>
                    </a:p>
                  </a:txBody>
                  <a:tcPr marT="45723" marB="45723"/>
                </a:tc>
              </a:tr>
              <a:tr h="281099">
                <a:tc>
                  <a:txBody>
                    <a:bodyPr/>
                    <a:lstStyle/>
                    <a:p>
                      <a:r>
                        <a:rPr lang="en-US" sz="1200" b="1" dirty="0"/>
                        <a:t>OPERATION</a:t>
                      </a:r>
                      <a:endParaRPr lang="en-IN" sz="1200" b="1" dirty="0"/>
                    </a:p>
                  </a:txBody>
                  <a:tcPr marT="45723" marB="45723"/>
                </a:tc>
                <a:tc>
                  <a:txBody>
                    <a:bodyPr/>
                    <a:lstStyle/>
                    <a:p>
                      <a:r>
                        <a:rPr lang="en-US" sz="1200" dirty="0"/>
                        <a:t>MANUAL/ SEMI AUTOMATIC / FULLY AUTOMATIC</a:t>
                      </a:r>
                      <a:endParaRPr lang="en-IN" sz="1200" dirty="0"/>
                    </a:p>
                  </a:txBody>
                  <a:tcPr marT="45723" marB="45723"/>
                </a:tc>
              </a:tr>
              <a:tr h="281099">
                <a:tc>
                  <a:txBody>
                    <a:bodyPr/>
                    <a:lstStyle/>
                    <a:p>
                      <a:r>
                        <a:rPr lang="en-US" sz="1200" b="1" dirty="0"/>
                        <a:t>OIL CAPACITY</a:t>
                      </a:r>
                      <a:endParaRPr lang="en-IN" sz="1200" b="1" dirty="0"/>
                    </a:p>
                  </a:txBody>
                  <a:tcPr marT="45723" marB="45723">
                    <a:lnB>
                      <a:noFill/>
                    </a:lnB>
                  </a:tcPr>
                </a:tc>
                <a:tc>
                  <a:txBody>
                    <a:bodyPr/>
                    <a:lstStyle/>
                    <a:p>
                      <a:r>
                        <a:rPr lang="en-US" sz="1200" dirty="0"/>
                        <a:t>150 LTR</a:t>
                      </a:r>
                      <a:endParaRPr lang="en-IN" sz="1200" dirty="0"/>
                    </a:p>
                  </a:txBody>
                  <a:tcPr marT="45723" marB="45723">
                    <a:lnB>
                      <a:noFill/>
                    </a:lnB>
                  </a:tcPr>
                </a:tc>
              </a:tr>
              <a:tr h="281099">
                <a:tc>
                  <a:txBody>
                    <a:bodyPr/>
                    <a:lstStyle/>
                    <a:p>
                      <a:r>
                        <a:rPr lang="en-US" sz="1200" b="1" dirty="0"/>
                        <a:t>MACHINE WEIGHT</a:t>
                      </a:r>
                      <a:endParaRPr lang="en-IN" sz="1200" b="1" dirty="0"/>
                    </a:p>
                  </a:txBody>
                  <a:tcPr marT="45723" marB="45723">
                    <a:lnL>
                      <a:noFill/>
                    </a:lnL>
                    <a:lnR>
                      <a:noFill/>
                    </a:lnR>
                    <a:lnT>
                      <a:noFill/>
                    </a:lnT>
                    <a:lnB w="12700" cmpd="sng">
                      <a:noFill/>
                    </a:lnB>
                    <a:lnTlToBr w="12700" cmpd="sng">
                      <a:noFill/>
                      <a:prstDash val="solid"/>
                    </a:lnTlToBr>
                    <a:lnBlToTr w="12700" cmpd="sng">
                      <a:noFill/>
                      <a:prstDash val="solid"/>
                    </a:lnBlToTr>
                  </a:tcPr>
                </a:tc>
                <a:tc>
                  <a:txBody>
                    <a:bodyPr/>
                    <a:lstStyle/>
                    <a:p>
                      <a:r>
                        <a:rPr lang="en-US" sz="1200" dirty="0"/>
                        <a:t>1600 KG (AS SHOWN)</a:t>
                      </a:r>
                      <a:endParaRPr lang="en-IN" sz="1200" dirty="0"/>
                    </a:p>
                  </a:txBody>
                  <a:tcPr marT="45723" marB="45723">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8" name="Rectangle 7"/>
          <p:cNvSpPr/>
          <p:nvPr/>
        </p:nvSpPr>
        <p:spPr>
          <a:xfrm>
            <a:off x="2428868" y="-6660"/>
            <a:ext cx="4421843" cy="792446"/>
          </a:xfrm>
          <a:prstGeom prst="rect">
            <a:avLst/>
          </a:prstGeom>
          <a:gradFill flip="none" rotWithShape="1">
            <a:gsLst>
              <a:gs pos="26000">
                <a:schemeClr val="tx2">
                  <a:lumMod val="75000"/>
                </a:schemeClr>
              </a:gs>
              <a:gs pos="14000">
                <a:srgbClr val="0070C0"/>
              </a:gs>
              <a:gs pos="100000">
                <a:schemeClr val="accent5">
                  <a:lumMod val="75000"/>
                </a:schemeClr>
              </a:gs>
            </a:gsLst>
            <a:path path="circle">
              <a:fillToRect l="50000" t="-80000" r="50000" b="180000"/>
            </a:path>
            <a:tileRect/>
          </a:gradFill>
          <a:ln>
            <a:noFill/>
          </a:ln>
          <a:effectLst>
            <a:outerShdw blurRad="40000" dist="20000" dir="5400000" rotWithShape="0">
              <a:srgbClr val="000000">
                <a:alpha val="38000"/>
              </a:srgbClr>
            </a:outerShdw>
            <a:softEdge rad="31750"/>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1"/>
                </a:solidFill>
                <a:latin typeface="Arial Black" panose="020B0A04020102020204" pitchFamily="34" charset="0"/>
              </a:rPr>
              <a:t>DC-1IH4</a:t>
            </a:r>
            <a:endParaRPr lang="en-IN" sz="2400" b="1" dirty="0">
              <a:solidFill>
                <a:schemeClr val="bg1"/>
              </a:solidFill>
              <a:latin typeface="Arial Black" panose="020B0A04020102020204" pitchFamily="34" charset="0"/>
            </a:endParaRPr>
          </a:p>
        </p:txBody>
      </p:sp>
      <p:sp>
        <p:nvSpPr>
          <p:cNvPr id="9" name="Rectangle 8"/>
          <p:cNvSpPr/>
          <p:nvPr/>
        </p:nvSpPr>
        <p:spPr>
          <a:xfrm rot="16200000">
            <a:off x="-4005981" y="4013271"/>
            <a:ext cx="9144000" cy="1117456"/>
          </a:xfrm>
          <a:prstGeom prst="rect">
            <a:avLst/>
          </a:prstGeom>
          <a:gradFill>
            <a:gsLst>
              <a:gs pos="68000">
                <a:schemeClr val="accent2">
                  <a:shade val="93000"/>
                  <a:satMod val="130000"/>
                </a:schemeClr>
              </a:gs>
              <a:gs pos="0">
                <a:schemeClr val="accent2">
                  <a:shade val="94000"/>
                  <a:satMod val="135000"/>
                  <a:alpha val="36000"/>
                </a:schemeClr>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rPr>
              <a:t>MODEL :  DC-1IH4</a:t>
            </a:r>
            <a:endParaRPr lang="en-IN" sz="2800" dirty="0">
              <a:ln w="0"/>
              <a:solidFill>
                <a:schemeClr val="bg1"/>
              </a:solidFill>
              <a:effectLst>
                <a:outerShdw blurRad="50800" dist="38100" dir="10800000" algn="r" rotWithShape="0">
                  <a:prstClr val="black">
                    <a:alpha val="40000"/>
                  </a:prstClr>
                </a:outerShdw>
              </a:effectLst>
              <a:latin typeface="Arial Black" panose="020B0A04020102020204" pitchFamily="34" charset="0"/>
            </a:endParaRPr>
          </a:p>
        </p:txBody>
      </p:sp>
      <p:sp>
        <p:nvSpPr>
          <p:cNvPr id="10" name="TextBox 9"/>
          <p:cNvSpPr txBox="1"/>
          <p:nvPr/>
        </p:nvSpPr>
        <p:spPr>
          <a:xfrm>
            <a:off x="4572008" y="3571868"/>
            <a:ext cx="2038729" cy="3231654"/>
          </a:xfrm>
          <a:prstGeom prst="rect">
            <a:avLst/>
          </a:prstGeom>
          <a:noFill/>
        </p:spPr>
        <p:txBody>
          <a:bodyPr wrap="square" rtlCol="0">
            <a:spAutoFit/>
          </a:bodyPr>
          <a:lstStyle/>
          <a:p>
            <a:r>
              <a:rPr lang="en-US" sz="1200" dirty="0"/>
              <a:t>The </a:t>
            </a:r>
            <a:r>
              <a:rPr lang="en-US" sz="1200" b="1" dirty="0"/>
              <a:t>INFINITY Model  DC-1IH5</a:t>
            </a:r>
            <a:r>
              <a:rPr lang="en-US" sz="1200" dirty="0"/>
              <a:t> bales the following material:</a:t>
            </a:r>
            <a:endParaRPr lang="en-US" sz="1200" dirty="0"/>
          </a:p>
          <a:p>
            <a:pPr marL="171450" indent="-171450">
              <a:lnSpc>
                <a:spcPct val="150000"/>
              </a:lnSpc>
              <a:buFont typeface="Wingdings" panose="05000000000000000000" pitchFamily="2" charset="2"/>
              <a:buChar char="§"/>
            </a:pPr>
            <a:r>
              <a:rPr lang="en-US" sz="1200" dirty="0"/>
              <a:t>Office paper / Newspaper</a:t>
            </a:r>
            <a:endParaRPr lang="en-US" sz="1200" dirty="0"/>
          </a:p>
          <a:p>
            <a:pPr marL="171450" indent="-171450">
              <a:lnSpc>
                <a:spcPct val="150000"/>
              </a:lnSpc>
              <a:buFont typeface="Wingdings" panose="05000000000000000000" pitchFamily="2" charset="2"/>
              <a:buChar char="§"/>
            </a:pPr>
            <a:r>
              <a:rPr lang="en-US" sz="1200" dirty="0"/>
              <a:t>Cardboards / OCC</a:t>
            </a:r>
            <a:endParaRPr lang="en-US" sz="1200" dirty="0"/>
          </a:p>
          <a:p>
            <a:pPr marL="171450" indent="-171450">
              <a:lnSpc>
                <a:spcPct val="150000"/>
              </a:lnSpc>
              <a:buFont typeface="Wingdings" panose="05000000000000000000" pitchFamily="2" charset="2"/>
              <a:buChar char="§"/>
            </a:pPr>
            <a:r>
              <a:rPr lang="en-US" sz="1200" dirty="0"/>
              <a:t>PET bottles</a:t>
            </a:r>
            <a:endParaRPr lang="en-US" sz="1200" dirty="0"/>
          </a:p>
          <a:p>
            <a:pPr marL="171450" indent="-171450">
              <a:lnSpc>
                <a:spcPct val="150000"/>
              </a:lnSpc>
              <a:buFont typeface="Wingdings" panose="05000000000000000000" pitchFamily="2" charset="2"/>
              <a:buChar char="§"/>
            </a:pPr>
            <a:r>
              <a:rPr lang="en-US" sz="1200" dirty="0"/>
              <a:t>Plastic waste</a:t>
            </a:r>
            <a:endParaRPr lang="en-US" sz="1200" dirty="0"/>
          </a:p>
          <a:p>
            <a:pPr marL="171450" indent="-171450">
              <a:lnSpc>
                <a:spcPct val="150000"/>
              </a:lnSpc>
              <a:buFont typeface="Wingdings" panose="05000000000000000000" pitchFamily="2" charset="2"/>
              <a:buChar char="§"/>
            </a:pPr>
            <a:r>
              <a:rPr lang="en-US" sz="1200" dirty="0" err="1"/>
              <a:t>Aluminium</a:t>
            </a:r>
            <a:r>
              <a:rPr lang="en-US" sz="1200" dirty="0"/>
              <a:t> Foil/ Cans</a:t>
            </a:r>
            <a:endParaRPr lang="en-US" sz="1200" dirty="0"/>
          </a:p>
          <a:p>
            <a:pPr marL="171450" indent="-171450">
              <a:lnSpc>
                <a:spcPct val="150000"/>
              </a:lnSpc>
              <a:buFont typeface="Wingdings" panose="05000000000000000000" pitchFamily="2" charset="2"/>
              <a:buChar char="§"/>
            </a:pPr>
            <a:r>
              <a:rPr lang="en-US" sz="1200" dirty="0"/>
              <a:t>Textiles / Cotton</a:t>
            </a:r>
            <a:endParaRPr lang="en-US" sz="1200" dirty="0"/>
          </a:p>
          <a:p>
            <a:pPr marL="171450" indent="-171450">
              <a:lnSpc>
                <a:spcPct val="150000"/>
              </a:lnSpc>
              <a:buFont typeface="Wingdings" panose="05000000000000000000" pitchFamily="2" charset="2"/>
              <a:buChar char="§"/>
            </a:pPr>
            <a:r>
              <a:rPr lang="en-US" sz="1200" dirty="0"/>
              <a:t>Packaging Bags</a:t>
            </a:r>
            <a:endParaRPr lang="en-US" sz="1200" dirty="0"/>
          </a:p>
          <a:p>
            <a:pPr marL="171450" indent="-171450">
              <a:lnSpc>
                <a:spcPct val="150000"/>
              </a:lnSpc>
              <a:buFont typeface="Wingdings" panose="05000000000000000000" pitchFamily="2" charset="2"/>
              <a:buChar char="§"/>
            </a:pPr>
            <a:r>
              <a:rPr lang="en-US" sz="1200" dirty="0"/>
              <a:t>Paddy Straw / Rice Husk</a:t>
            </a:r>
            <a:endParaRPr lang="en-US" sz="1200" dirty="0"/>
          </a:p>
          <a:p>
            <a:pPr marL="171450" indent="-171450">
              <a:lnSpc>
                <a:spcPct val="150000"/>
              </a:lnSpc>
              <a:buFont typeface="Wingdings" panose="05000000000000000000" pitchFamily="2" charset="2"/>
              <a:buChar char="§"/>
            </a:pPr>
            <a:r>
              <a:rPr lang="en-US" sz="1200" dirty="0"/>
              <a:t>Sugarcane waste</a:t>
            </a:r>
            <a:endParaRPr lang="en-US" sz="1200" dirty="0"/>
          </a:p>
          <a:p>
            <a:pPr marL="171450" indent="-171450">
              <a:lnSpc>
                <a:spcPct val="150000"/>
              </a:lnSpc>
              <a:buFont typeface="Wingdings" panose="05000000000000000000" pitchFamily="2" charset="2"/>
              <a:buChar char="§"/>
            </a:pPr>
            <a:r>
              <a:rPr lang="en-US" sz="1200" dirty="0"/>
              <a:t>Coconut Coir</a:t>
            </a:r>
            <a:endParaRPr lang="en-US" sz="1200" dirty="0"/>
          </a:p>
        </p:txBody>
      </p:sp>
      <p:sp>
        <p:nvSpPr>
          <p:cNvPr id="11" name="TextBox 10"/>
          <p:cNvSpPr txBox="1"/>
          <p:nvPr/>
        </p:nvSpPr>
        <p:spPr>
          <a:xfrm>
            <a:off x="1142984" y="6500826"/>
            <a:ext cx="3024336" cy="315343"/>
          </a:xfrm>
          <a:prstGeom prst="rect">
            <a:avLst/>
          </a:prstGeom>
          <a:noFill/>
        </p:spPr>
        <p:txBody>
          <a:bodyPr wrap="square" rtlCol="0">
            <a:spAutoFit/>
          </a:bodyPr>
          <a:lstStyle/>
          <a:p>
            <a:r>
              <a:rPr lang="en-US" sz="1450" b="1" u="sng" dirty="0"/>
              <a:t>GENERAL SPECIFICATIONS</a:t>
            </a:r>
            <a:r>
              <a:rPr lang="en-US" sz="1450" b="1" dirty="0"/>
              <a:t> :</a:t>
            </a:r>
            <a:endParaRPr lang="en-IN" sz="1450" b="1" dirty="0"/>
          </a:p>
        </p:txBody>
      </p:sp>
      <p:sp>
        <p:nvSpPr>
          <p:cNvPr id="12" name="Rectangle: Rounded Corners 27"/>
          <p:cNvSpPr/>
          <p:nvPr/>
        </p:nvSpPr>
        <p:spPr>
          <a:xfrm>
            <a:off x="4429132" y="3000364"/>
            <a:ext cx="2286016" cy="5000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DC-1HI4 Bales light Non-ferrous!</a:t>
            </a:r>
            <a:endParaRPr lang="en-IN" sz="1400" b="1" dirty="0"/>
          </a:p>
        </p:txBody>
      </p:sp>
      <p:sp>
        <p:nvSpPr>
          <p:cNvPr id="14" name="TextBox 13"/>
          <p:cNvSpPr txBox="1"/>
          <p:nvPr/>
        </p:nvSpPr>
        <p:spPr>
          <a:xfrm>
            <a:off x="2786058" y="2143108"/>
            <a:ext cx="1296144" cy="461665"/>
          </a:xfrm>
          <a:prstGeom prst="rect">
            <a:avLst/>
          </a:prstGeom>
          <a:noFill/>
        </p:spPr>
        <p:txBody>
          <a:bodyPr wrap="square" rtlCol="0">
            <a:spAutoFit/>
          </a:bodyPr>
          <a:lstStyle/>
          <a:p>
            <a:r>
              <a:rPr lang="en-US" sz="1200" b="1" dirty="0"/>
              <a:t>COLOUR SHADES:</a:t>
            </a:r>
            <a:endParaRPr lang="en-US" sz="1200" b="1" dirty="0"/>
          </a:p>
          <a:p>
            <a:endParaRPr lang="en-IN" sz="1200" b="1" dirty="0"/>
          </a:p>
        </p:txBody>
      </p:sp>
      <p:pic>
        <p:nvPicPr>
          <p:cNvPr id="15" name="Picture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786058" y="2373938"/>
            <a:ext cx="359174" cy="333936"/>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flipV="1">
            <a:off x="3145382" y="2420110"/>
            <a:ext cx="270804" cy="272012"/>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6604" y="2422970"/>
            <a:ext cx="269151" cy="26915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3795928" y="2421534"/>
            <a:ext cx="269154" cy="269154"/>
          </a:xfrm>
          <a:prstGeom prst="rect">
            <a:avLst/>
          </a:prstGeom>
        </p:spPr>
      </p:pic>
      <p:sp>
        <p:nvSpPr>
          <p:cNvPr id="25" name="Rectangular Callout 24"/>
          <p:cNvSpPr/>
          <p:nvPr/>
        </p:nvSpPr>
        <p:spPr>
          <a:xfrm rot="20398427">
            <a:off x="699273" y="1857920"/>
            <a:ext cx="1785950" cy="644459"/>
          </a:xfrm>
          <a:prstGeom prst="wedgeRect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a:p>
            <a:pPr lvl="0" algn="ctr"/>
            <a:r>
              <a:rPr lang="en-IN" sz="1100" b="1" dirty="0">
                <a:solidFill>
                  <a:prstClr val="black"/>
                </a:solidFill>
              </a:rPr>
              <a:t>DOUBLE CHAMBER MACHINES ARE AVAILABLE IN ALL CHAMBER SIZES</a:t>
            </a:r>
            <a:endParaRPr lang="en-IN" sz="1100" b="1" dirty="0">
              <a:solidFill>
                <a:prstClr val="black"/>
              </a:solidFill>
            </a:endParaRPr>
          </a:p>
          <a:p>
            <a:pPr algn="ctr"/>
            <a:endParaRPr lang="en-IN" dirty="0"/>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13250" t="5375" r="10101" b="4064"/>
          <a:stretch>
            <a:fillRect/>
          </a:stretch>
        </p:blipFill>
        <p:spPr>
          <a:xfrm>
            <a:off x="1251799" y="60768"/>
            <a:ext cx="1095151" cy="1035143"/>
          </a:xfrm>
          <a:prstGeom prst="rect">
            <a:avLst/>
          </a:prstGeom>
        </p:spPr>
      </p:pic>
      <p:pic>
        <p:nvPicPr>
          <p:cNvPr id="7" name="Picture 6"/>
          <p:cNvPicPr>
            <a:picLocks noChangeAspect="1"/>
          </p:cNvPicPr>
          <p:nvPr/>
        </p:nvPicPr>
        <p:blipFill>
          <a:blip r:embed="rId6"/>
          <a:stretch>
            <a:fillRect/>
          </a:stretch>
        </p:blipFill>
        <p:spPr>
          <a:xfrm>
            <a:off x="1078692" y="2800777"/>
            <a:ext cx="3485474" cy="3607146"/>
          </a:xfrm>
          <a:prstGeom prst="rect">
            <a:avLst/>
          </a:prstGeom>
        </p:spPr>
      </p:pic>
    </p:spTree>
  </p:cSld>
  <p:clrMapOvr>
    <a:masterClrMapping/>
  </p:clrMapOvr>
  <p:transition spd="med">
    <p:pull dir="u"/>
  </p:transition>
</p:sld>
</file>

<file path=ppt/theme/theme1.xml><?xml version="1.0" encoding="utf-8"?>
<a:theme xmlns:a="http://schemas.openxmlformats.org/drawingml/2006/main" name="Office Theme">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Foundry</Template>
  <TotalTime>0</TotalTime>
  <Words>9229</Words>
  <Application>WPS Presentation</Application>
  <PresentationFormat>On-screen Show (4:3)</PresentationFormat>
  <Paragraphs>509</Paragraphs>
  <Slides>12</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SimSun</vt:lpstr>
      <vt:lpstr>Wingdings</vt:lpstr>
      <vt:lpstr>Arial Black</vt:lpstr>
      <vt:lpstr>Arial Black</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akshay panmand</cp:lastModifiedBy>
  <cp:revision>257</cp:revision>
  <cp:lastPrinted>2025-04-23T16:15:00Z</cp:lastPrinted>
  <dcterms:created xsi:type="dcterms:W3CDTF">2021-05-07T10:47:00Z</dcterms:created>
  <dcterms:modified xsi:type="dcterms:W3CDTF">2025-05-20T07:48:38Z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3F54E6BCD6EA4191B3830B1864582039_12</vt:lpwstr>
  </property>
  <property fmtid="{D5CDD505-2E9C-101B-9397-08002B2CF9AE}" pid="3" name="KSOProductBuildVer">
    <vt:lpwstr>1033-12.2.0.21179</vt:lpwstr>
  </property>
</Properties>
</file>